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77" r:id="rId6"/>
    <p:sldId id="363" r:id="rId7"/>
    <p:sldId id="365" r:id="rId8"/>
    <p:sldId id="368" r:id="rId9"/>
    <p:sldId id="369" r:id="rId10"/>
    <p:sldId id="371" r:id="rId11"/>
    <p:sldId id="370" r:id="rId12"/>
    <p:sldId id="364" r:id="rId13"/>
    <p:sldId id="374" r:id="rId14"/>
    <p:sldId id="376" r:id="rId15"/>
    <p:sldId id="373" r:id="rId16"/>
    <p:sldId id="375" r:id="rId17"/>
    <p:sldId id="36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442" autoAdjust="0"/>
    <p:restoredTop sz="96654" autoAdjust="0"/>
  </p:normalViewPr>
  <p:slideViewPr>
    <p:cSldViewPr snapToGrid="0">
      <p:cViewPr varScale="1">
        <p:scale>
          <a:sx n="205" d="100"/>
          <a:sy n="205" d="100"/>
        </p:scale>
        <p:origin x="928"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40" d="100"/>
          <a:sy n="140" d="100"/>
        </p:scale>
        <p:origin x="6368" y="21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760285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955107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72063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608436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SWS-230073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Apple’s views on Rel-19 topics in SA2</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148262"/>
            <a:ext cx="7886700" cy="941388"/>
          </a:xfrm>
        </p:spPr>
        <p:txBody>
          <a:bodyPr/>
          <a:lstStyle/>
          <a:p>
            <a:pPr marL="0" indent="0" eaLnBrk="1" hangingPunct="1">
              <a:buFontTx/>
              <a:buNone/>
            </a:pPr>
            <a:r>
              <a:rPr lang="en-GB" altLang="en-US" dirty="0"/>
              <a:t>Apple</a:t>
            </a:r>
          </a:p>
          <a:p>
            <a:pPr marL="0" indent="0" eaLnBrk="1" hangingPunct="1">
              <a:buFontTx/>
              <a:buNone/>
            </a:pPr>
            <a:endParaRPr lang="en-GB" altLang="en-US" dirty="0"/>
          </a:p>
        </p:txBody>
      </p:sp>
      <p:sp>
        <p:nvSpPr>
          <p:cNvPr id="4" name="TextBox 3">
            <a:extLst>
              <a:ext uri="{FF2B5EF4-FFF2-40B4-BE49-F238E27FC236}">
                <a16:creationId xmlns:a16="http://schemas.microsoft.com/office/drawing/2014/main" id="{66B4DAE9-9775-D72B-03FE-124BD16E1F3E}"/>
              </a:ext>
            </a:extLst>
          </p:cNvPr>
          <p:cNvSpPr txBox="1"/>
          <p:nvPr/>
        </p:nvSpPr>
        <p:spPr>
          <a:xfrm>
            <a:off x="11227837" y="223935"/>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389C2C46-1A45-04DA-D64B-55875F477D4B}"/>
              </a:ext>
            </a:extLst>
          </p:cNvPr>
          <p:cNvSpPr txBox="1"/>
          <p:nvPr/>
        </p:nvSpPr>
        <p:spPr>
          <a:xfrm>
            <a:off x="10419184" y="242596"/>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81A9628C-4841-CD19-0BDA-56DE4092282D}"/>
              </a:ext>
            </a:extLst>
          </p:cNvPr>
          <p:cNvSpPr txBox="1"/>
          <p:nvPr/>
        </p:nvSpPr>
        <p:spPr>
          <a:xfrm>
            <a:off x="10300996" y="267478"/>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718F0D1A-9EB2-D7A1-05BC-6BA9188C965E}"/>
              </a:ext>
            </a:extLst>
          </p:cNvPr>
          <p:cNvSpPr txBox="1"/>
          <p:nvPr/>
        </p:nvSpPr>
        <p:spPr>
          <a:xfrm>
            <a:off x="10686661" y="242596"/>
            <a:ext cx="184731" cy="369332"/>
          </a:xfrm>
          <a:prstGeom prst="rect">
            <a:avLst/>
          </a:prstGeom>
          <a:noFill/>
        </p:spPr>
        <p:txBody>
          <a:bodyPr wrap="none" rtlCol="0">
            <a:spAutoFit/>
          </a:bodyPr>
          <a:lstStyle/>
          <a:p>
            <a:endParaRPr 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4400" b="1" dirty="0"/>
              <a:t>Enhancements to QoS framework</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82249" y="1825625"/>
            <a:ext cx="11602387" cy="4471988"/>
          </a:xfrm>
        </p:spPr>
        <p:txBody>
          <a:bodyPr/>
          <a:lstStyle/>
          <a:p>
            <a:r>
              <a:rPr lang="en-US" altLang="en-US" dirty="0"/>
              <a:t>Motivations</a:t>
            </a:r>
          </a:p>
          <a:p>
            <a:pPr lvl="1"/>
            <a:r>
              <a:rPr lang="en-US" altLang="en-US" dirty="0"/>
              <a:t>QUIC has been adopted for many low latency applications, efficient support of QoS for QUIC streams is becoming increasingly important</a:t>
            </a:r>
          </a:p>
          <a:p>
            <a:pPr lvl="2"/>
            <a:r>
              <a:rPr lang="en-US" altLang="en-US" dirty="0"/>
              <a:t>5GS is not equipped to provide QoS for QUIC streams efficiently due to encryption in the header that prevents 5GS to provide differentiated QoS for different QUIC streams </a:t>
            </a:r>
          </a:p>
          <a:p>
            <a:pPr lvl="1"/>
            <a:r>
              <a:rPr lang="en-US" altLang="en-US" dirty="0"/>
              <a:t>Reflective QoS is currently controlled on a per-packet basis by using the Reflective QoS Indication (RQI)</a:t>
            </a:r>
          </a:p>
          <a:p>
            <a:pPr lvl="2"/>
            <a:r>
              <a:rPr lang="en-US" altLang="en-US" dirty="0"/>
              <a:t>High processing and memory requirements for a UE implementation. UE needs to extract and parse the IP/TCP/UDP/ESP headers to check whether this is a new or existing SDF</a:t>
            </a:r>
          </a:p>
          <a:p>
            <a:pPr lvl="1"/>
            <a:r>
              <a:rPr lang="en-US" altLang="en-US" dirty="0"/>
              <a:t>Reflective QoS support for </a:t>
            </a:r>
            <a:r>
              <a:rPr lang="en-US" altLang="en-US" dirty="0" err="1"/>
              <a:t>IPSec</a:t>
            </a:r>
            <a:r>
              <a:rPr lang="en-US" altLang="en-US" dirty="0"/>
              <a:t> and other transport protocols (e.g., QUIC) depends on UE’s capability</a:t>
            </a:r>
          </a:p>
          <a:p>
            <a:pPr lvl="2"/>
            <a:r>
              <a:rPr lang="en-US" altLang="en-US" dirty="0"/>
              <a:t>UE may have different capabilities for handling various transport protocols in an IP PDU Session. The network is not aware of UE capability for </a:t>
            </a:r>
            <a:r>
              <a:rPr lang="en-US" altLang="en-US" dirty="0" err="1"/>
              <a:t>RQoS</a:t>
            </a:r>
            <a:r>
              <a:rPr lang="en-US" altLang="en-US" dirty="0"/>
              <a:t> in this level of details</a:t>
            </a:r>
          </a:p>
          <a:p>
            <a:endParaRPr lang="en-US" altLang="en-US" dirty="0"/>
          </a:p>
          <a:p>
            <a:endParaRPr lang="en-US" altLang="en-US" dirty="0"/>
          </a:p>
        </p:txBody>
      </p:sp>
    </p:spTree>
    <p:extLst>
      <p:ext uri="{BB962C8B-B14F-4D97-AF65-F5344CB8AC3E}">
        <p14:creationId xmlns:p14="http://schemas.microsoft.com/office/powerpoint/2010/main" val="141810595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4400" b="1" dirty="0"/>
              <a:t>Enhancement of 5G UE Policy; Phase-2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82249" y="1825625"/>
            <a:ext cx="11617377" cy="4567680"/>
          </a:xfrm>
        </p:spPr>
        <p:txBody>
          <a:bodyPr/>
          <a:lstStyle/>
          <a:p>
            <a:r>
              <a:rPr lang="en-US" altLang="en-US" dirty="0"/>
              <a:t>Motivations</a:t>
            </a:r>
          </a:p>
          <a:p>
            <a:pPr lvl="1"/>
            <a:r>
              <a:rPr lang="en-US" altLang="en-US" dirty="0"/>
              <a:t>Based on Rel-15 5GS UE Policy provisioning design, the PCF provisions the UE Policy even if the UE cannot enforce such policy. </a:t>
            </a:r>
          </a:p>
          <a:p>
            <a:pPr lvl="2"/>
            <a:r>
              <a:rPr lang="en-US" altLang="en-US" sz="1800" dirty="0"/>
              <a:t>If the UE does not recognize a URSP rule (e.g. due to not recognizing the Traffic descriptor of the URSP rule), the UE simply ignores the URSP rule without any notification to the network</a:t>
            </a:r>
          </a:p>
          <a:p>
            <a:pPr lvl="2"/>
            <a:r>
              <a:rPr lang="en-US" altLang="en-US" sz="1800" dirty="0"/>
              <a:t>5GC needs to ensure that the URSP rules provisioned to the UE are enforceable. With enforceable URSP rules, the mechanisms that allow 5GC to determine when the UE enforces the URSP rules can also be followed efficiently</a:t>
            </a:r>
          </a:p>
          <a:p>
            <a:pPr lvl="1"/>
            <a:r>
              <a:rPr lang="en-US" altLang="en-US" dirty="0"/>
              <a:t>The UE triggered UE Policy provisioning procedure is today defined for initial Registration in 5GS or Mobility Registration Update when UE moves from EPS to 5GS. </a:t>
            </a:r>
          </a:p>
          <a:p>
            <a:pPr lvl="2"/>
            <a:r>
              <a:rPr lang="en-US" altLang="en-US" sz="1800" dirty="0"/>
              <a:t>When the URSP is missing or invalid, the UE can only use the initial Registration procedure to retrieve the URSP, which will interrupt ongoing sessions not relying on URSP</a:t>
            </a:r>
          </a:p>
          <a:p>
            <a:pPr lvl="2"/>
            <a:r>
              <a:rPr lang="en-US" altLang="en-US" sz="1800" dirty="0"/>
              <a:t>Procedures other than initial Registration and Mobility Registration Update (when UE moves from EPS to 5GS) should be also allowed to provision the UE Policy</a:t>
            </a:r>
            <a:endParaRPr lang="en-US" altLang="en-US" dirty="0"/>
          </a:p>
        </p:txBody>
      </p:sp>
    </p:spTree>
    <p:extLst>
      <p:ext uri="{BB962C8B-B14F-4D97-AF65-F5344CB8AC3E}">
        <p14:creationId xmlns:p14="http://schemas.microsoft.com/office/powerpoint/2010/main" val="111446090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4400" b="1" dirty="0"/>
              <a:t>Further topics of interest (1/2)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dirty="0"/>
              <a:t>5G support for </a:t>
            </a:r>
            <a:r>
              <a:rPr lang="en-US" dirty="0" err="1"/>
              <a:t>Femto</a:t>
            </a:r>
            <a:r>
              <a:rPr lang="en-US" dirty="0"/>
              <a:t> (</a:t>
            </a:r>
            <a:r>
              <a:rPr lang="en-US" dirty="0" err="1"/>
              <a:t>HgNB</a:t>
            </a:r>
            <a:r>
              <a:rPr lang="en-US" dirty="0"/>
              <a:t>)</a:t>
            </a:r>
          </a:p>
          <a:p>
            <a:pPr lvl="1"/>
            <a:r>
              <a:rPr lang="en-US" sz="2000" dirty="0"/>
              <a:t>Study overall architecture and required functional and procedural impacts for supporting 5G </a:t>
            </a:r>
            <a:r>
              <a:rPr lang="en-US" sz="2000" dirty="0" err="1"/>
              <a:t>Femto</a:t>
            </a:r>
            <a:r>
              <a:rPr lang="en-US" sz="2000" dirty="0"/>
              <a:t> deployments</a:t>
            </a:r>
          </a:p>
          <a:p>
            <a:pPr lvl="1"/>
            <a:r>
              <a:rPr lang="en-US" sz="2000" dirty="0"/>
              <a:t>Study how to support the 5G </a:t>
            </a:r>
            <a:r>
              <a:rPr lang="en-US" sz="2000" dirty="0" err="1"/>
              <a:t>Femto</a:t>
            </a:r>
            <a:r>
              <a:rPr lang="en-US" sz="2000" dirty="0"/>
              <a:t> access control mechanism based on the existing CAG concept</a:t>
            </a:r>
          </a:p>
          <a:p>
            <a:pPr lvl="1"/>
            <a:r>
              <a:rPr lang="en-US" sz="2000" dirty="0"/>
              <a:t>Study how to enable provisioning of subscribers allowed to access 5G </a:t>
            </a:r>
            <a:r>
              <a:rPr lang="en-US" sz="2000" dirty="0" err="1"/>
              <a:t>Femto</a:t>
            </a:r>
            <a:r>
              <a:rPr lang="en-US" sz="2000" dirty="0"/>
              <a:t> cells</a:t>
            </a:r>
          </a:p>
          <a:p>
            <a:pPr lvl="1"/>
            <a:r>
              <a:rPr lang="en-US" sz="2000" dirty="0"/>
              <a:t>Study how to manage 5G </a:t>
            </a:r>
            <a:r>
              <a:rPr lang="en-US" sz="2000" dirty="0" err="1"/>
              <a:t>Femto</a:t>
            </a:r>
            <a:r>
              <a:rPr lang="en-US" sz="2000" dirty="0"/>
              <a:t> access control by the CAG owner or an authorized administrator</a:t>
            </a:r>
          </a:p>
          <a:p>
            <a:r>
              <a:rPr lang="en-US" dirty="0"/>
              <a:t>Enhancements in handling of Radio Capabilities</a:t>
            </a:r>
          </a:p>
          <a:p>
            <a:pPr lvl="1"/>
            <a:r>
              <a:rPr lang="en-US" sz="2000" dirty="0"/>
              <a:t>Identify how to prevent a UE to access a specific RAT/system in which it does not have subscription and therefore will be rejected</a:t>
            </a:r>
          </a:p>
          <a:p>
            <a:pPr lvl="1"/>
            <a:r>
              <a:rPr lang="en-US" sz="2000" dirty="0"/>
              <a:t>Study how to transfer the radio capability container or UE Radio Capability ID between AMF and MME (and vice versa) in order to avoid retrieval of radio capabilities from the UE from the target system</a:t>
            </a:r>
          </a:p>
        </p:txBody>
      </p:sp>
    </p:spTree>
    <p:extLst>
      <p:ext uri="{BB962C8B-B14F-4D97-AF65-F5344CB8AC3E}">
        <p14:creationId xmlns:p14="http://schemas.microsoft.com/office/powerpoint/2010/main" val="107551582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4400" b="1" dirty="0"/>
              <a:t>Further topics of interest (2/2)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sz="2800" dirty="0"/>
              <a:t>5G enhancements for IP routing</a:t>
            </a:r>
          </a:p>
          <a:p>
            <a:pPr lvl="1"/>
            <a:r>
              <a:rPr lang="en-US" sz="2000" dirty="0"/>
              <a:t>Study enhancements for enabling connectivity to the same IP subnet/prefix reachable via multiple UEs</a:t>
            </a:r>
          </a:p>
          <a:p>
            <a:pPr lvl="1"/>
            <a:r>
              <a:rPr lang="en-US" sz="2000" dirty="0"/>
              <a:t>Study enhancements of 5GS to act as an IP router including support of IP routing protocols</a:t>
            </a:r>
          </a:p>
          <a:p>
            <a:pPr lvl="1"/>
            <a:r>
              <a:rPr lang="en-US" sz="2000" dirty="0"/>
              <a:t>Study enhancements for explicit IP route selection and steering influenced by an AF </a:t>
            </a:r>
          </a:p>
          <a:p>
            <a:r>
              <a:rPr lang="en-US" sz="2800" dirty="0" err="1"/>
              <a:t>ProSe</a:t>
            </a:r>
            <a:r>
              <a:rPr lang="en-US" sz="2800" dirty="0"/>
              <a:t> direct/indirect communication for IIOT and private networks</a:t>
            </a:r>
            <a:endParaRPr lang="en-US" altLang="en-US" dirty="0"/>
          </a:p>
          <a:p>
            <a:pPr lvl="1"/>
            <a:r>
              <a:rPr lang="en-US" altLang="en-US" sz="2000" dirty="0"/>
              <a:t>Identify whether and how enhancements are needed (incl. configuration of UEs, PC5 QoS enhancements) for conveying deterministic communication streams via a </a:t>
            </a:r>
            <a:r>
              <a:rPr lang="en-US" altLang="en-US" sz="2000" dirty="0" err="1"/>
              <a:t>ProSe</a:t>
            </a:r>
            <a:r>
              <a:rPr lang="en-US" altLang="en-US" sz="2000" dirty="0"/>
              <a:t> Direct/Indirect Communication, supporting clock synchronization between a group of UEs</a:t>
            </a:r>
          </a:p>
        </p:txBody>
      </p:sp>
    </p:spTree>
    <p:extLst>
      <p:ext uri="{BB962C8B-B14F-4D97-AF65-F5344CB8AC3E}">
        <p14:creationId xmlns:p14="http://schemas.microsoft.com/office/powerpoint/2010/main" val="52496221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graphicFrame>
        <p:nvGraphicFramePr>
          <p:cNvPr id="2" name="표 5">
            <a:extLst>
              <a:ext uri="{FF2B5EF4-FFF2-40B4-BE49-F238E27FC236}">
                <a16:creationId xmlns:a16="http://schemas.microsoft.com/office/drawing/2014/main" id="{2E1E256B-4144-43A9-ADBC-6430D0DD4743}"/>
              </a:ext>
            </a:extLst>
          </p:cNvPr>
          <p:cNvGraphicFramePr>
            <a:graphicFrameLocks noGrp="1"/>
          </p:cNvGraphicFramePr>
          <p:nvPr>
            <p:extLst>
              <p:ext uri="{D42A27DB-BD31-4B8C-83A1-F6EECF244321}">
                <p14:modId xmlns:p14="http://schemas.microsoft.com/office/powerpoint/2010/main" val="3523549303"/>
              </p:ext>
            </p:extLst>
          </p:nvPr>
        </p:nvGraphicFramePr>
        <p:xfrm>
          <a:off x="6186238" y="1782983"/>
          <a:ext cx="5071376" cy="4630050"/>
        </p:xfrm>
        <a:graphic>
          <a:graphicData uri="http://schemas.openxmlformats.org/drawingml/2006/table">
            <a:tbl>
              <a:tblPr firstRow="1" bandRow="1"/>
              <a:tblGrid>
                <a:gridCol w="5071376">
                  <a:extLst>
                    <a:ext uri="{9D8B030D-6E8A-4147-A177-3AD203B41FA5}">
                      <a16:colId xmlns:a16="http://schemas.microsoft.com/office/drawing/2014/main" val="20000"/>
                    </a:ext>
                  </a:extLst>
                </a:gridCol>
              </a:tblGrid>
              <a:tr h="736682">
                <a:tc>
                  <a:txBody>
                    <a:bodyPr/>
                    <a:lstStyle>
                      <a:lvl1pPr marL="0" algn="l" defTabSz="914400" rtl="0" eaLnBrk="1" latinLnBrk="0" hangingPunct="1">
                        <a:defRPr sz="1800" b="1" kern="1200">
                          <a:solidFill>
                            <a:schemeClr val="lt1"/>
                          </a:solidFill>
                          <a:latin typeface="맑은 고딕"/>
                        </a:defRPr>
                      </a:lvl1pPr>
                      <a:lvl2pPr marL="457200" algn="l" defTabSz="914400" rtl="0" eaLnBrk="1" latinLnBrk="0" hangingPunct="1">
                        <a:defRPr sz="1800" b="1" kern="1200">
                          <a:solidFill>
                            <a:schemeClr val="lt1"/>
                          </a:solidFill>
                          <a:latin typeface="맑은 고딕"/>
                        </a:defRPr>
                      </a:lvl2pPr>
                      <a:lvl3pPr marL="914400" algn="l" defTabSz="914400" rtl="0" eaLnBrk="1" latinLnBrk="0" hangingPunct="1">
                        <a:defRPr sz="1800" b="1" kern="1200">
                          <a:solidFill>
                            <a:schemeClr val="lt1"/>
                          </a:solidFill>
                          <a:latin typeface="맑은 고딕"/>
                        </a:defRPr>
                      </a:lvl3pPr>
                      <a:lvl4pPr marL="1371600" algn="l" defTabSz="914400" rtl="0" eaLnBrk="1" latinLnBrk="0" hangingPunct="1">
                        <a:defRPr sz="1800" b="1" kern="1200">
                          <a:solidFill>
                            <a:schemeClr val="lt1"/>
                          </a:solidFill>
                          <a:latin typeface="맑은 고딕"/>
                        </a:defRPr>
                      </a:lvl4pPr>
                      <a:lvl5pPr marL="1828800" algn="l" defTabSz="914400" rtl="0" eaLnBrk="1" latinLnBrk="0" hangingPunct="1">
                        <a:defRPr sz="1800" b="1" kern="1200">
                          <a:solidFill>
                            <a:schemeClr val="lt1"/>
                          </a:solidFill>
                          <a:latin typeface="맑은 고딕"/>
                        </a:defRPr>
                      </a:lvl5pPr>
                      <a:lvl6pPr marL="2286000" algn="l" defTabSz="914400" rtl="0" eaLnBrk="1" latinLnBrk="0" hangingPunct="1">
                        <a:defRPr sz="1800" b="1" kern="1200">
                          <a:solidFill>
                            <a:schemeClr val="lt1"/>
                          </a:solidFill>
                          <a:latin typeface="맑은 고딕"/>
                        </a:defRPr>
                      </a:lvl6pPr>
                      <a:lvl7pPr marL="2743200" algn="l" defTabSz="914400" rtl="0" eaLnBrk="1" latinLnBrk="0" hangingPunct="1">
                        <a:defRPr sz="1800" b="1" kern="1200">
                          <a:solidFill>
                            <a:schemeClr val="lt1"/>
                          </a:solidFill>
                          <a:latin typeface="맑은 고딕"/>
                        </a:defRPr>
                      </a:lvl7pPr>
                      <a:lvl8pPr marL="3200400" algn="l" defTabSz="914400" rtl="0" eaLnBrk="1" latinLnBrk="0" hangingPunct="1">
                        <a:defRPr sz="1800" b="1" kern="1200">
                          <a:solidFill>
                            <a:schemeClr val="lt1"/>
                          </a:solidFill>
                          <a:latin typeface="맑은 고딕"/>
                        </a:defRPr>
                      </a:lvl8pPr>
                      <a:lvl9pPr marL="3657600" algn="l" defTabSz="914400" rtl="0" eaLnBrk="1" latinLnBrk="0" hangingPunct="1">
                        <a:defRPr sz="1800" b="1" kern="1200">
                          <a:solidFill>
                            <a:schemeClr val="lt1"/>
                          </a:solidFill>
                          <a:latin typeface="맑은 고딕"/>
                        </a:defRPr>
                      </a:lvl9pPr>
                    </a:lstStyle>
                    <a:p>
                      <a:pPr algn="ctr" latinLnBrk="1"/>
                      <a:r>
                        <a:rPr lang="en-US" altLang="ko-KR" sz="2400" dirty="0">
                          <a:solidFill>
                            <a:srgbClr val="FF0000"/>
                          </a:solidFill>
                          <a:latin typeface="+mn-lt"/>
                        </a:rPr>
                        <a:t>New features</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0000"/>
                  </a:ext>
                </a:extLst>
              </a:tr>
              <a:tr h="3893368">
                <a:tc>
                  <a:txBody>
                    <a:bodyPr/>
                    <a:lstStyle>
                      <a:lvl1pPr marL="0" algn="l" defTabSz="914400" rtl="0" eaLnBrk="1" latinLnBrk="0" hangingPunct="1">
                        <a:defRPr sz="1800" kern="1200">
                          <a:solidFill>
                            <a:schemeClr val="dk1"/>
                          </a:solidFill>
                          <a:latin typeface="맑은 고딕"/>
                        </a:defRPr>
                      </a:lvl1pPr>
                      <a:lvl2pPr marL="457200" algn="l" defTabSz="914400" rtl="0" eaLnBrk="1" latinLnBrk="0" hangingPunct="1">
                        <a:defRPr sz="1800" kern="1200">
                          <a:solidFill>
                            <a:schemeClr val="dk1"/>
                          </a:solidFill>
                          <a:latin typeface="맑은 고딕"/>
                        </a:defRPr>
                      </a:lvl2pPr>
                      <a:lvl3pPr marL="914400" algn="l" defTabSz="914400" rtl="0" eaLnBrk="1" latinLnBrk="0" hangingPunct="1">
                        <a:defRPr sz="1800" kern="1200">
                          <a:solidFill>
                            <a:schemeClr val="dk1"/>
                          </a:solidFill>
                          <a:latin typeface="맑은 고딕"/>
                        </a:defRPr>
                      </a:lvl3pPr>
                      <a:lvl4pPr marL="1371600" algn="l" defTabSz="914400" rtl="0" eaLnBrk="1" latinLnBrk="0" hangingPunct="1">
                        <a:defRPr sz="1800" kern="1200">
                          <a:solidFill>
                            <a:schemeClr val="dk1"/>
                          </a:solidFill>
                          <a:latin typeface="맑은 고딕"/>
                        </a:defRPr>
                      </a:lvl4pPr>
                      <a:lvl5pPr marL="1828800" algn="l" defTabSz="914400" rtl="0" eaLnBrk="1" latinLnBrk="0" hangingPunct="1">
                        <a:defRPr sz="1800" kern="1200">
                          <a:solidFill>
                            <a:schemeClr val="dk1"/>
                          </a:solidFill>
                          <a:latin typeface="맑은 고딕"/>
                        </a:defRPr>
                      </a:lvl5pPr>
                      <a:lvl6pPr marL="2286000" algn="l" defTabSz="914400" rtl="0" eaLnBrk="1" latinLnBrk="0" hangingPunct="1">
                        <a:defRPr sz="1800" kern="1200">
                          <a:solidFill>
                            <a:schemeClr val="dk1"/>
                          </a:solidFill>
                          <a:latin typeface="맑은 고딕"/>
                        </a:defRPr>
                      </a:lvl6pPr>
                      <a:lvl7pPr marL="2743200" algn="l" defTabSz="914400" rtl="0" eaLnBrk="1" latinLnBrk="0" hangingPunct="1">
                        <a:defRPr sz="1800" kern="1200">
                          <a:solidFill>
                            <a:schemeClr val="dk1"/>
                          </a:solidFill>
                          <a:latin typeface="맑은 고딕"/>
                        </a:defRPr>
                      </a:lvl7pPr>
                      <a:lvl8pPr marL="3200400" algn="l" defTabSz="914400" rtl="0" eaLnBrk="1" latinLnBrk="0" hangingPunct="1">
                        <a:defRPr sz="1800" kern="1200">
                          <a:solidFill>
                            <a:schemeClr val="dk1"/>
                          </a:solidFill>
                          <a:latin typeface="맑은 고딕"/>
                        </a:defRPr>
                      </a:lvl8pPr>
                      <a:lvl9pPr marL="3657600" algn="l" defTabSz="914400" rtl="0" eaLnBrk="1" latinLnBrk="0" hangingPunct="1">
                        <a:defRPr sz="1800" kern="1200">
                          <a:solidFill>
                            <a:schemeClr val="dk1"/>
                          </a:solidFill>
                          <a:latin typeface="맑은 고딕"/>
                        </a:defRPr>
                      </a:lvl9pPr>
                    </a:lstStyle>
                    <a:p>
                      <a:pPr marL="365760" indent="-285750" algn="l" defTabSz="914400" rtl="0" eaLnBrk="1" latinLnBrk="1" hangingPunct="1">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System Architecture enablers for AI/ML Radio</a:t>
                      </a:r>
                    </a:p>
                    <a:p>
                      <a:pPr marL="365760" indent="-285750" algn="l" defTabSz="914400" rtl="0" eaLnBrk="1" latinLnBrk="1" hangingPunct="1">
                        <a:buFont typeface="Wingdings" panose="05000000000000000000" pitchFamily="2" charset="2"/>
                        <a:buChar char="§"/>
                      </a:pPr>
                      <a:endParaRPr lang="en-GB" altLang="ko-KR" sz="1800" b="1" i="0" kern="1200" dirty="0">
                        <a:solidFill>
                          <a:schemeClr val="dk1"/>
                        </a:solidFill>
                        <a:latin typeface="Calibri" panose="020F0502020204030204" pitchFamily="34" charset="0"/>
                        <a:ea typeface="+mn-ea"/>
                        <a:cs typeface="Calibri" panose="020F0502020204030204" pitchFamily="34" charset="0"/>
                      </a:endParaRPr>
                    </a:p>
                    <a:p>
                      <a:pPr marL="365760" indent="-285750" algn="l" defTabSz="914400" rtl="0" eaLnBrk="1" latinLnBrk="1" hangingPunct="1">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Integrated Sensing and Communication</a:t>
                      </a:r>
                      <a:endParaRPr lang="de-DE" altLang="ko-KR" sz="1800" b="1" i="0" kern="1200" dirty="0">
                        <a:solidFill>
                          <a:schemeClr val="dk1"/>
                        </a:solidFill>
                        <a:latin typeface="Calibri" panose="020F0502020204030204" pitchFamily="34" charset="0"/>
                        <a:ea typeface="+mn-ea"/>
                        <a:cs typeface="Calibri" panose="020F0502020204030204" pitchFamily="34" charset="0"/>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0001"/>
                  </a:ext>
                </a:extLst>
              </a:tr>
            </a:tbl>
          </a:graphicData>
        </a:graphic>
      </p:graphicFrame>
      <p:graphicFrame>
        <p:nvGraphicFramePr>
          <p:cNvPr id="3" name="표 7">
            <a:extLst>
              <a:ext uri="{FF2B5EF4-FFF2-40B4-BE49-F238E27FC236}">
                <a16:creationId xmlns:a16="http://schemas.microsoft.com/office/drawing/2014/main" id="{8421FC5E-AB45-BCC0-3E36-F504CE92907D}"/>
              </a:ext>
            </a:extLst>
          </p:cNvPr>
          <p:cNvGraphicFramePr>
            <a:graphicFrameLocks noGrp="1"/>
          </p:cNvGraphicFramePr>
          <p:nvPr>
            <p:extLst>
              <p:ext uri="{D42A27DB-BD31-4B8C-83A1-F6EECF244321}">
                <p14:modId xmlns:p14="http://schemas.microsoft.com/office/powerpoint/2010/main" val="2216392160"/>
              </p:ext>
            </p:extLst>
          </p:nvPr>
        </p:nvGraphicFramePr>
        <p:xfrm>
          <a:off x="550036" y="1747252"/>
          <a:ext cx="5167562" cy="4514630"/>
        </p:xfrm>
        <a:graphic>
          <a:graphicData uri="http://schemas.openxmlformats.org/drawingml/2006/table">
            <a:tbl>
              <a:tblPr firstRow="1" bandRow="1"/>
              <a:tblGrid>
                <a:gridCol w="5167562">
                  <a:extLst>
                    <a:ext uri="{9D8B030D-6E8A-4147-A177-3AD203B41FA5}">
                      <a16:colId xmlns:a16="http://schemas.microsoft.com/office/drawing/2014/main" val="20000"/>
                    </a:ext>
                  </a:extLst>
                </a:gridCol>
              </a:tblGrid>
              <a:tr h="733861">
                <a:tc>
                  <a:txBody>
                    <a:bodyPr/>
                    <a:lstStyle>
                      <a:lvl1pPr marL="0" algn="l" defTabSz="914400" rtl="0" eaLnBrk="1" latinLnBrk="0" hangingPunct="1">
                        <a:defRPr sz="1800" b="1" kern="1200">
                          <a:solidFill>
                            <a:schemeClr val="lt1"/>
                          </a:solidFill>
                          <a:latin typeface="맑은 고딕"/>
                        </a:defRPr>
                      </a:lvl1pPr>
                      <a:lvl2pPr marL="457200" algn="l" defTabSz="914400" rtl="0" eaLnBrk="1" latinLnBrk="0" hangingPunct="1">
                        <a:defRPr sz="1800" b="1" kern="1200">
                          <a:solidFill>
                            <a:schemeClr val="lt1"/>
                          </a:solidFill>
                          <a:latin typeface="맑은 고딕"/>
                        </a:defRPr>
                      </a:lvl2pPr>
                      <a:lvl3pPr marL="914400" algn="l" defTabSz="914400" rtl="0" eaLnBrk="1" latinLnBrk="0" hangingPunct="1">
                        <a:defRPr sz="1800" b="1" kern="1200">
                          <a:solidFill>
                            <a:schemeClr val="lt1"/>
                          </a:solidFill>
                          <a:latin typeface="맑은 고딕"/>
                        </a:defRPr>
                      </a:lvl3pPr>
                      <a:lvl4pPr marL="1371600" algn="l" defTabSz="914400" rtl="0" eaLnBrk="1" latinLnBrk="0" hangingPunct="1">
                        <a:defRPr sz="1800" b="1" kern="1200">
                          <a:solidFill>
                            <a:schemeClr val="lt1"/>
                          </a:solidFill>
                          <a:latin typeface="맑은 고딕"/>
                        </a:defRPr>
                      </a:lvl4pPr>
                      <a:lvl5pPr marL="1828800" algn="l" defTabSz="914400" rtl="0" eaLnBrk="1" latinLnBrk="0" hangingPunct="1">
                        <a:defRPr sz="1800" b="1" kern="1200">
                          <a:solidFill>
                            <a:schemeClr val="lt1"/>
                          </a:solidFill>
                          <a:latin typeface="맑은 고딕"/>
                        </a:defRPr>
                      </a:lvl5pPr>
                      <a:lvl6pPr marL="2286000" algn="l" defTabSz="914400" rtl="0" eaLnBrk="1" latinLnBrk="0" hangingPunct="1">
                        <a:defRPr sz="1800" b="1" kern="1200">
                          <a:solidFill>
                            <a:schemeClr val="lt1"/>
                          </a:solidFill>
                          <a:latin typeface="맑은 고딕"/>
                        </a:defRPr>
                      </a:lvl6pPr>
                      <a:lvl7pPr marL="2743200" algn="l" defTabSz="914400" rtl="0" eaLnBrk="1" latinLnBrk="0" hangingPunct="1">
                        <a:defRPr sz="1800" b="1" kern="1200">
                          <a:solidFill>
                            <a:schemeClr val="lt1"/>
                          </a:solidFill>
                          <a:latin typeface="맑은 고딕"/>
                        </a:defRPr>
                      </a:lvl7pPr>
                      <a:lvl8pPr marL="3200400" algn="l" defTabSz="914400" rtl="0" eaLnBrk="1" latinLnBrk="0" hangingPunct="1">
                        <a:defRPr sz="1800" b="1" kern="1200">
                          <a:solidFill>
                            <a:schemeClr val="lt1"/>
                          </a:solidFill>
                          <a:latin typeface="맑은 고딕"/>
                        </a:defRPr>
                      </a:lvl8pPr>
                      <a:lvl9pPr marL="3657600" algn="l" defTabSz="914400" rtl="0" eaLnBrk="1" latinLnBrk="0" hangingPunct="1">
                        <a:defRPr sz="1800" b="1" kern="1200">
                          <a:solidFill>
                            <a:schemeClr val="lt1"/>
                          </a:solidFill>
                          <a:latin typeface="맑은 고딕"/>
                        </a:defRPr>
                      </a:lvl9pPr>
                    </a:lstStyle>
                    <a:p>
                      <a:pPr marL="0" algn="ctr" defTabSz="914400" rtl="0" eaLnBrk="1" latinLnBrk="1" hangingPunct="1"/>
                      <a:r>
                        <a:rPr lang="en-US" altLang="ko-KR" sz="2200" b="1" kern="1200" dirty="0">
                          <a:solidFill>
                            <a:srgbClr val="FF0000"/>
                          </a:solidFill>
                          <a:latin typeface="맑은 고딕"/>
                          <a:ea typeface="+mn-ea"/>
                          <a:cs typeface="+mn-cs"/>
                        </a:rPr>
                        <a:t>System and Service Enhancements</a:t>
                      </a:r>
                      <a:endParaRPr lang="ko-KR" altLang="en-US" sz="2400" b="1" kern="1200" dirty="0">
                        <a:solidFill>
                          <a:srgbClr val="FF0000"/>
                        </a:solidFill>
                        <a:latin typeface="맑은 고딕"/>
                        <a:ea typeface="+mn-ea"/>
                        <a:cs typeface="+mn-cs"/>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0000"/>
                  </a:ext>
                </a:extLst>
              </a:tr>
              <a:tr h="3780769">
                <a:tc>
                  <a:txBody>
                    <a:bodyPr/>
                    <a:lstStyle>
                      <a:lvl1pPr marL="0" algn="l" defTabSz="914400" rtl="0" eaLnBrk="1" latinLnBrk="0" hangingPunct="1">
                        <a:defRPr sz="1800" kern="1200">
                          <a:solidFill>
                            <a:schemeClr val="dk1"/>
                          </a:solidFill>
                          <a:latin typeface="맑은 고딕"/>
                        </a:defRPr>
                      </a:lvl1pPr>
                      <a:lvl2pPr marL="457200" algn="l" defTabSz="914400" rtl="0" eaLnBrk="1" latinLnBrk="0" hangingPunct="1">
                        <a:defRPr sz="1800" kern="1200">
                          <a:solidFill>
                            <a:schemeClr val="dk1"/>
                          </a:solidFill>
                          <a:latin typeface="맑은 고딕"/>
                        </a:defRPr>
                      </a:lvl2pPr>
                      <a:lvl3pPr marL="914400" algn="l" defTabSz="914400" rtl="0" eaLnBrk="1" latinLnBrk="0" hangingPunct="1">
                        <a:defRPr sz="1800" kern="1200">
                          <a:solidFill>
                            <a:schemeClr val="dk1"/>
                          </a:solidFill>
                          <a:latin typeface="맑은 고딕"/>
                        </a:defRPr>
                      </a:lvl3pPr>
                      <a:lvl4pPr marL="1371600" algn="l" defTabSz="914400" rtl="0" eaLnBrk="1" latinLnBrk="0" hangingPunct="1">
                        <a:defRPr sz="1800" kern="1200">
                          <a:solidFill>
                            <a:schemeClr val="dk1"/>
                          </a:solidFill>
                          <a:latin typeface="맑은 고딕"/>
                        </a:defRPr>
                      </a:lvl4pPr>
                      <a:lvl5pPr marL="1828800" algn="l" defTabSz="914400" rtl="0" eaLnBrk="1" latinLnBrk="0" hangingPunct="1">
                        <a:defRPr sz="1800" kern="1200">
                          <a:solidFill>
                            <a:schemeClr val="dk1"/>
                          </a:solidFill>
                          <a:latin typeface="맑은 고딕"/>
                        </a:defRPr>
                      </a:lvl5pPr>
                      <a:lvl6pPr marL="2286000" algn="l" defTabSz="914400" rtl="0" eaLnBrk="1" latinLnBrk="0" hangingPunct="1">
                        <a:defRPr sz="1800" kern="1200">
                          <a:solidFill>
                            <a:schemeClr val="dk1"/>
                          </a:solidFill>
                          <a:latin typeface="맑은 고딕"/>
                        </a:defRPr>
                      </a:lvl6pPr>
                      <a:lvl7pPr marL="2743200" algn="l" defTabSz="914400" rtl="0" eaLnBrk="1" latinLnBrk="0" hangingPunct="1">
                        <a:defRPr sz="1800" kern="1200">
                          <a:solidFill>
                            <a:schemeClr val="dk1"/>
                          </a:solidFill>
                          <a:latin typeface="맑은 고딕"/>
                        </a:defRPr>
                      </a:lvl7pPr>
                      <a:lvl8pPr marL="3200400" algn="l" defTabSz="914400" rtl="0" eaLnBrk="1" latinLnBrk="0" hangingPunct="1">
                        <a:defRPr sz="1800" kern="1200">
                          <a:solidFill>
                            <a:schemeClr val="dk1"/>
                          </a:solidFill>
                          <a:latin typeface="맑은 고딕"/>
                        </a:defRPr>
                      </a:lvl8pPr>
                      <a:lvl9pPr marL="3657600" algn="l" defTabSz="914400" rtl="0" eaLnBrk="1" latinLnBrk="0" hangingPunct="1">
                        <a:defRPr sz="1800" kern="1200">
                          <a:solidFill>
                            <a:schemeClr val="dk1"/>
                          </a:solidFill>
                          <a:latin typeface="맑은 고딕"/>
                        </a:defRPr>
                      </a:lvl9pPr>
                    </a:lstStyle>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Streamlined ATSSS</a:t>
                      </a: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Enhancements to QoS framework</a:t>
                      </a: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Enhancement of 5G UE Policy; Phase-2</a:t>
                      </a: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MASQUE for Enhanced Traffic Management</a:t>
                      </a: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Further enhancements for XR services</a:t>
                      </a: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Upper layer traffic steering, switching and splitting over dual 3GPP access</a:t>
                      </a:r>
                      <a:endParaRPr lang="en-GB" altLang="ko-KR" sz="2000" b="0" i="0" kern="1200" dirty="0">
                        <a:solidFill>
                          <a:schemeClr val="tx1"/>
                        </a:solidFill>
                        <a:latin typeface="+mn-lt"/>
                        <a:ea typeface="+mn-ea"/>
                        <a:cs typeface="+mn-cs"/>
                      </a:endParaRPr>
                    </a:p>
                    <a:p>
                      <a:pPr marL="365760" indent="-285750" algn="l" defTabSz="914400" rtl="0" eaLnBrk="1" latinLnBrk="1" hangingPunct="1">
                        <a:lnSpc>
                          <a:spcPct val="150000"/>
                        </a:lnSpc>
                        <a:buFont typeface="Wingdings" panose="05000000000000000000" pitchFamily="2" charset="2"/>
                        <a:buChar char="§"/>
                      </a:pPr>
                      <a:r>
                        <a:rPr lang="en-GB" altLang="ko-KR" sz="1800" b="1" i="0" kern="1200" dirty="0">
                          <a:solidFill>
                            <a:schemeClr val="dk1"/>
                          </a:solidFill>
                          <a:latin typeface="Calibri" panose="020F0502020204030204" pitchFamily="34" charset="0"/>
                          <a:ea typeface="+mn-ea"/>
                          <a:cs typeface="Calibri" panose="020F0502020204030204" pitchFamily="34" charset="0"/>
                        </a:rPr>
                        <a:t>Integration of satellite in 5GS Phase-3</a:t>
                      </a:r>
                    </a:p>
                    <a:p>
                      <a:pPr marL="365760" marR="0" lvl="0" indent="-285750" algn="l" defTabSz="914400" rtl="0" eaLnBrk="1" fontAlgn="auto" latinLnBrk="1" hangingPunct="1">
                        <a:lnSpc>
                          <a:spcPct val="150000"/>
                        </a:lnSpc>
                        <a:spcBef>
                          <a:spcPts val="0"/>
                        </a:spcBef>
                        <a:spcAft>
                          <a:spcPts val="0"/>
                        </a:spcAft>
                        <a:buClrTx/>
                        <a:buSzTx/>
                        <a:buFont typeface="Wingdings" panose="05000000000000000000" pitchFamily="2" charset="2"/>
                        <a:buChar char="§"/>
                        <a:tabLst/>
                        <a:defRPr/>
                      </a:pPr>
                      <a:r>
                        <a:rPr lang="en-GB" altLang="ko-KR" sz="1800" b="1" i="0" kern="1200" dirty="0">
                          <a:solidFill>
                            <a:schemeClr val="dk1"/>
                          </a:solidFill>
                          <a:latin typeface="Calibri" panose="020F0502020204030204" pitchFamily="34" charset="0"/>
                          <a:ea typeface="+mn-ea"/>
                          <a:cs typeface="Calibri" panose="020F0502020204030204" pitchFamily="34" charset="0"/>
                        </a:rPr>
                        <a:t>Emergency SMS over IMS</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Considerations for 5G Advanced Ph-2</a:t>
            </a:r>
          </a:p>
          <a:p>
            <a:r>
              <a:rPr lang="en-US" altLang="en-US" dirty="0"/>
              <a:t>Overall view on Rel-19 content – Top 10 items</a:t>
            </a:r>
          </a:p>
          <a:p>
            <a:r>
              <a:rPr lang="en-US" altLang="en-US" dirty="0"/>
              <a:t>Motivations for Apple proposed SIDs</a:t>
            </a:r>
          </a:p>
          <a:p>
            <a:r>
              <a:rPr lang="en-US" altLang="en-US" dirty="0"/>
              <a:t>Further topics of interest</a:t>
            </a:r>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Considerations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Rel-19 is the second release of 5G-Advanced</a:t>
            </a:r>
          </a:p>
          <a:p>
            <a:pPr lvl="1"/>
            <a:r>
              <a:rPr lang="en-US" altLang="en-US" dirty="0"/>
              <a:t>Support advanced new technologies and services</a:t>
            </a:r>
          </a:p>
          <a:p>
            <a:pPr lvl="1"/>
            <a:r>
              <a:rPr lang="en-US" altLang="en-US" dirty="0"/>
              <a:t>System and Service Enhancements to 5GS to enable:</a:t>
            </a:r>
          </a:p>
          <a:p>
            <a:pPr lvl="2"/>
            <a:r>
              <a:rPr lang="en-US" altLang="en-US" dirty="0"/>
              <a:t>Improved performance</a:t>
            </a:r>
          </a:p>
          <a:p>
            <a:pPr lvl="2"/>
            <a:r>
              <a:rPr lang="en-US" altLang="en-US" dirty="0"/>
              <a:t>Signaling / power efficiency</a:t>
            </a:r>
          </a:p>
          <a:p>
            <a:r>
              <a:rPr lang="en-US" altLang="en-US" dirty="0"/>
              <a:t>Stage-2 input should consider:</a:t>
            </a:r>
          </a:p>
          <a:p>
            <a:pPr lvl="1"/>
            <a:r>
              <a:rPr lang="en-US" altLang="en-US" dirty="0"/>
              <a:t>Stage-1 requirements</a:t>
            </a:r>
          </a:p>
          <a:p>
            <a:pPr lvl="1"/>
            <a:r>
              <a:rPr lang="en-US" altLang="en-US" dirty="0"/>
              <a:t>Rel-18 postponed items</a:t>
            </a:r>
          </a:p>
          <a:p>
            <a:pPr lvl="1"/>
            <a:r>
              <a:rPr lang="en-US" altLang="en-US" dirty="0"/>
              <a:t>External / vertical requirements, e.g. GSMA, 5GAA, etc.</a:t>
            </a:r>
          </a:p>
          <a:p>
            <a:pPr lvl="1"/>
            <a:r>
              <a:rPr lang="en-US" altLang="en-US" dirty="0"/>
              <a:t>Alignments with other SDOs</a:t>
            </a:r>
          </a:p>
          <a:p>
            <a:pPr lvl="1"/>
            <a:r>
              <a:rPr lang="en-US" altLang="en-US" dirty="0"/>
              <a:t>Experiences from operator deployments </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665540255"/>
              </p:ext>
            </p:extLst>
          </p:nvPr>
        </p:nvGraphicFramePr>
        <p:xfrm>
          <a:off x="0" y="1754707"/>
          <a:ext cx="12192000" cy="4608618"/>
        </p:xfrm>
        <a:graphic>
          <a:graphicData uri="http://schemas.openxmlformats.org/drawingml/2006/table">
            <a:tbl>
              <a:tblPr firstRow="1" bandRow="1">
                <a:tableStyleId>{5C22544A-7EE6-4342-B048-85BDC9FD1C3A}</a:tableStyleId>
              </a:tblPr>
              <a:tblGrid>
                <a:gridCol w="549054">
                  <a:extLst>
                    <a:ext uri="{9D8B030D-6E8A-4147-A177-3AD203B41FA5}">
                      <a16:colId xmlns:a16="http://schemas.microsoft.com/office/drawing/2014/main" val="2236238882"/>
                    </a:ext>
                  </a:extLst>
                </a:gridCol>
                <a:gridCol w="1060501">
                  <a:extLst>
                    <a:ext uri="{9D8B030D-6E8A-4147-A177-3AD203B41FA5}">
                      <a16:colId xmlns:a16="http://schemas.microsoft.com/office/drawing/2014/main" val="562605877"/>
                    </a:ext>
                  </a:extLst>
                </a:gridCol>
                <a:gridCol w="6102884">
                  <a:extLst>
                    <a:ext uri="{9D8B030D-6E8A-4147-A177-3AD203B41FA5}">
                      <a16:colId xmlns:a16="http://schemas.microsoft.com/office/drawing/2014/main" val="824553124"/>
                    </a:ext>
                  </a:extLst>
                </a:gridCol>
                <a:gridCol w="1311640">
                  <a:extLst>
                    <a:ext uri="{9D8B030D-6E8A-4147-A177-3AD203B41FA5}">
                      <a16:colId xmlns:a16="http://schemas.microsoft.com/office/drawing/2014/main" val="4265244648"/>
                    </a:ext>
                  </a:extLst>
                </a:gridCol>
                <a:gridCol w="966865">
                  <a:extLst>
                    <a:ext uri="{9D8B030D-6E8A-4147-A177-3AD203B41FA5}">
                      <a16:colId xmlns:a16="http://schemas.microsoft.com/office/drawing/2014/main" val="714072198"/>
                    </a:ext>
                  </a:extLst>
                </a:gridCol>
                <a:gridCol w="1026826">
                  <a:extLst>
                    <a:ext uri="{9D8B030D-6E8A-4147-A177-3AD203B41FA5}">
                      <a16:colId xmlns:a16="http://schemas.microsoft.com/office/drawing/2014/main" val="1390949308"/>
                    </a:ext>
                  </a:extLst>
                </a:gridCol>
                <a:gridCol w="1174230">
                  <a:extLst>
                    <a:ext uri="{9D8B030D-6E8A-4147-A177-3AD203B41FA5}">
                      <a16:colId xmlns:a16="http://schemas.microsoft.com/office/drawing/2014/main" val="129207063"/>
                    </a:ext>
                  </a:extLst>
                </a:gridCol>
              </a:tblGrid>
              <a:tr h="467547">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816259">
                <a:tc>
                  <a:txBody>
                    <a:bodyPr/>
                    <a:lstStyle/>
                    <a:p>
                      <a:r>
                        <a:rPr lang="en-US" sz="1100" dirty="0"/>
                        <a:t>1.</a:t>
                      </a:r>
                    </a:p>
                  </a:txBody>
                  <a:tcPr/>
                </a:tc>
                <a:tc>
                  <a:txBody>
                    <a:bodyPr/>
                    <a:lstStyle/>
                    <a:p>
                      <a:r>
                        <a:rPr lang="en-US" sz="1100" b="1" dirty="0"/>
                        <a:t>Streamlined ATSSS</a:t>
                      </a:r>
                    </a:p>
                    <a:p>
                      <a:endParaRPr lang="en-US" sz="1100" dirty="0"/>
                    </a:p>
                    <a:p>
                      <a:r>
                        <a:rPr lang="en-US" sz="1100" dirty="0"/>
                        <a:t>(See slide 8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Simplify and optimize deployment scenarios for ATSSS and to study additional ATSSS enhancements.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050" kern="1200" dirty="0">
                          <a:solidFill>
                            <a:schemeClr val="dk1"/>
                          </a:solidFill>
                          <a:effectLst/>
                          <a:latin typeface="+mn-lt"/>
                          <a:ea typeface="+mn-ea"/>
                          <a:cs typeface="+mn-cs"/>
                        </a:rPr>
                        <a:t>Study how the MPQUIC steering functionality can be extended to be able to steer, switch, and split non-UDP traffic (TCP, IP, Ethernet traffic). </a:t>
                      </a:r>
                    </a:p>
                    <a:p>
                      <a:pPr marL="228600" indent="-228600">
                        <a:buFont typeface="+mj-lt"/>
                        <a:buAutoNum type="arabicPeriod"/>
                      </a:pPr>
                      <a:r>
                        <a:rPr lang="en-US" sz="1050" kern="1200" dirty="0">
                          <a:solidFill>
                            <a:schemeClr val="dk1"/>
                          </a:solidFill>
                          <a:effectLst/>
                          <a:latin typeface="+mn-lt"/>
                          <a:ea typeface="+mn-ea"/>
                          <a:cs typeface="+mn-cs"/>
                        </a:rPr>
                        <a:t>Study how to relax the mandatory use of </a:t>
                      </a:r>
                      <a:r>
                        <a:rPr lang="en-US" sz="1050" kern="1200" dirty="0" err="1">
                          <a:solidFill>
                            <a:schemeClr val="dk1"/>
                          </a:solidFill>
                          <a:effectLst/>
                          <a:latin typeface="+mn-lt"/>
                          <a:ea typeface="+mn-ea"/>
                          <a:cs typeface="+mn-cs"/>
                        </a:rPr>
                        <a:t>IPSec</a:t>
                      </a:r>
                      <a:r>
                        <a:rPr lang="en-US" sz="1050" kern="1200" dirty="0">
                          <a:solidFill>
                            <a:schemeClr val="dk1"/>
                          </a:solidFill>
                          <a:effectLst/>
                          <a:latin typeface="+mn-lt"/>
                          <a:ea typeface="+mn-ea"/>
                          <a:cs typeface="+mn-cs"/>
                        </a:rPr>
                        <a:t> tunnel encapsulation on the untrusted non-3GPP access for the MPQUIC steering functionality, investigate new architectural options for ATSSS, if necessary. </a:t>
                      </a:r>
                    </a:p>
                    <a:p>
                      <a:pPr marL="228600" indent="-228600">
                        <a:buFont typeface="+mj-lt"/>
                        <a:buAutoNum type="arabicPeriod"/>
                      </a:pPr>
                      <a:r>
                        <a:rPr lang="en-US" sz="1050" kern="1200" dirty="0">
                          <a:solidFill>
                            <a:schemeClr val="dk1"/>
                          </a:solidFill>
                          <a:effectLst/>
                          <a:latin typeface="+mn-lt"/>
                          <a:ea typeface="+mn-ea"/>
                          <a:cs typeface="+mn-cs"/>
                        </a:rPr>
                        <a:t>Study how to support an MA PDU Session using a Branching Point (IPv6 multi-homing) or an UL Classifier. The UE shall not be required to know whether the MA PDU Session is using an UL Classifier.</a:t>
                      </a:r>
                    </a:p>
                    <a:p>
                      <a:pPr marL="228600" indent="-228600">
                        <a:buFont typeface="+mj-lt"/>
                        <a:buAutoNum type="arabicPeriod"/>
                      </a:pPr>
                      <a:r>
                        <a:rPr lang="en-US" sz="1050" kern="1200" dirty="0">
                          <a:solidFill>
                            <a:schemeClr val="dk1"/>
                          </a:solidFill>
                          <a:effectLst/>
                          <a:latin typeface="+mn-lt"/>
                          <a:ea typeface="+mn-ea"/>
                          <a:cs typeface="+mn-cs"/>
                        </a:rPr>
                        <a:t>Study how to support the establishment of an MA PDU Session to a LADN.</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 for security, SA5 for charging and OAM impacts</a:t>
                      </a:r>
                    </a:p>
                  </a:txBody>
                  <a:tcPr/>
                </a:tc>
                <a:extLst>
                  <a:ext uri="{0D108BD9-81ED-4DB2-BD59-A6C34878D82A}">
                    <a16:rowId xmlns:a16="http://schemas.microsoft.com/office/drawing/2014/main" val="779832184"/>
                  </a:ext>
                </a:extLst>
              </a:tr>
              <a:tr h="2324812">
                <a:tc>
                  <a:txBody>
                    <a:bodyPr/>
                    <a:lstStyle/>
                    <a:p>
                      <a:r>
                        <a:rPr lang="en-US" sz="1100" dirty="0"/>
                        <a:t>2.</a:t>
                      </a:r>
                    </a:p>
                  </a:txBody>
                  <a:tcPr/>
                </a:tc>
                <a:tc>
                  <a:txBody>
                    <a:bodyPr/>
                    <a:lstStyle/>
                    <a:p>
                      <a:r>
                        <a:rPr lang="en-US" sz="1100" b="1" dirty="0"/>
                        <a:t>Enhancements to QoS framework</a:t>
                      </a:r>
                    </a:p>
                    <a:p>
                      <a:endParaRPr lang="en-US" sz="1100" dirty="0"/>
                    </a:p>
                    <a:p>
                      <a:r>
                        <a:rPr lang="en-US" sz="1100" dirty="0"/>
                        <a:t>(See slide 9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Provide enhancements to the 5G QoS framework.</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050" kern="1200" dirty="0">
                          <a:solidFill>
                            <a:schemeClr val="dk1"/>
                          </a:solidFill>
                          <a:effectLst/>
                          <a:latin typeface="+mn-lt"/>
                          <a:ea typeface="+mn-ea"/>
                          <a:cs typeface="+mn-cs"/>
                        </a:rPr>
                        <a:t>Study how to enhance the 5GS QoS framework including the Packet Filter Set definition and Packet Flow Description to be able to identify QUIC streams and provide differentiated QoS for different QUIC streams within the same PDU session. Proposed solutions shall be based on IETF protocols or extension of such protocols, if available in IETF.</a:t>
                      </a:r>
                    </a:p>
                    <a:p>
                      <a:pPr marL="228600" indent="-228600">
                        <a:buFont typeface="+mj-lt"/>
                        <a:buAutoNum type="arabicPeriod"/>
                      </a:pPr>
                      <a:r>
                        <a:rPr lang="en-US" sz="1050" kern="1200" dirty="0">
                          <a:solidFill>
                            <a:schemeClr val="dk1"/>
                          </a:solidFill>
                          <a:effectLst/>
                          <a:latin typeface="+mn-lt"/>
                          <a:ea typeface="+mn-ea"/>
                          <a:cs typeface="+mn-cs"/>
                        </a:rPr>
                        <a:t>Study how to enhance Reflective QoS to create packet filters for QUIC streams based on the enhanced 5GS QoS framework.</a:t>
                      </a:r>
                    </a:p>
                    <a:p>
                      <a:pPr marL="228600" indent="-228600">
                        <a:buFont typeface="+mj-lt"/>
                        <a:buAutoNum type="arabicPeriod"/>
                      </a:pPr>
                      <a:r>
                        <a:rPr lang="en-US" sz="1050" kern="1200" dirty="0">
                          <a:solidFill>
                            <a:schemeClr val="dk1"/>
                          </a:solidFill>
                          <a:effectLst/>
                          <a:latin typeface="+mn-lt"/>
                          <a:ea typeface="+mn-ea"/>
                          <a:cs typeface="+mn-cs"/>
                        </a:rPr>
                        <a:t>Study how to relax the per-packet processing requirements for Reflective QoS so that the UE can sustain higher throughput for the SDF.</a:t>
                      </a:r>
                    </a:p>
                    <a:p>
                      <a:pPr marL="228600" indent="-228600">
                        <a:buFont typeface="+mj-lt"/>
                        <a:buAutoNum type="arabicPeriod"/>
                      </a:pPr>
                      <a:r>
                        <a:rPr lang="en-US" sz="1050" kern="1200" dirty="0">
                          <a:solidFill>
                            <a:schemeClr val="dk1"/>
                          </a:solidFill>
                          <a:effectLst/>
                          <a:latin typeface="+mn-lt"/>
                          <a:ea typeface="+mn-ea"/>
                          <a:cs typeface="+mn-cs"/>
                        </a:rPr>
                        <a:t>Study how to extend the UE capability </a:t>
                      </a:r>
                      <a:r>
                        <a:rPr lang="en-US" sz="1050" kern="1200" dirty="0" err="1">
                          <a:solidFill>
                            <a:schemeClr val="dk1"/>
                          </a:solidFill>
                          <a:effectLst/>
                          <a:latin typeface="+mn-lt"/>
                          <a:ea typeface="+mn-ea"/>
                          <a:cs typeface="+mn-cs"/>
                        </a:rPr>
                        <a:t>signalling</a:t>
                      </a:r>
                      <a:r>
                        <a:rPr lang="en-US" sz="1050" kern="1200" dirty="0">
                          <a:solidFill>
                            <a:schemeClr val="dk1"/>
                          </a:solidFill>
                          <a:effectLst/>
                          <a:latin typeface="+mn-lt"/>
                          <a:ea typeface="+mn-ea"/>
                          <a:cs typeface="+mn-cs"/>
                        </a:rPr>
                        <a:t> for Reflective QoS to indicate ability to handle different transport protocols.</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Maybe</a:t>
                      </a:r>
                    </a:p>
                  </a:txBody>
                  <a:tcPr/>
                </a:tc>
                <a:tc>
                  <a:txBody>
                    <a:bodyPr/>
                    <a:lstStyle/>
                    <a:p>
                      <a:r>
                        <a:rPr lang="en-US" sz="1100" dirty="0"/>
                        <a:t>SA3 for security, SA4 for media aspects</a:t>
                      </a:r>
                    </a:p>
                  </a:txBody>
                  <a:tcPr/>
                </a:tc>
                <a:extLst>
                  <a:ext uri="{0D108BD9-81ED-4DB2-BD59-A6C34878D82A}">
                    <a16:rowId xmlns:a16="http://schemas.microsoft.com/office/drawing/2014/main" val="136015713"/>
                  </a:ext>
                </a:extLst>
              </a:tr>
            </a:tbl>
          </a:graphicData>
        </a:graphic>
      </p:graphicFrame>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53609583"/>
              </p:ext>
            </p:extLst>
          </p:nvPr>
        </p:nvGraphicFramePr>
        <p:xfrm>
          <a:off x="0" y="1683013"/>
          <a:ext cx="11903630" cy="4524820"/>
        </p:xfrm>
        <a:graphic>
          <a:graphicData uri="http://schemas.openxmlformats.org/drawingml/2006/table">
            <a:tbl>
              <a:tblPr firstRow="1" bandRow="1">
                <a:tableStyleId>{5C22544A-7EE6-4342-B048-85BDC9FD1C3A}</a:tableStyleId>
              </a:tblPr>
              <a:tblGrid>
                <a:gridCol w="725196">
                  <a:extLst>
                    <a:ext uri="{9D8B030D-6E8A-4147-A177-3AD203B41FA5}">
                      <a16:colId xmlns:a16="http://schemas.microsoft.com/office/drawing/2014/main" val="2236238882"/>
                    </a:ext>
                  </a:extLst>
                </a:gridCol>
                <a:gridCol w="1281675">
                  <a:extLst>
                    <a:ext uri="{9D8B030D-6E8A-4147-A177-3AD203B41FA5}">
                      <a16:colId xmlns:a16="http://schemas.microsoft.com/office/drawing/2014/main" val="562605877"/>
                    </a:ext>
                  </a:extLst>
                </a:gridCol>
                <a:gridCol w="5167927">
                  <a:extLst>
                    <a:ext uri="{9D8B030D-6E8A-4147-A177-3AD203B41FA5}">
                      <a16:colId xmlns:a16="http://schemas.microsoft.com/office/drawing/2014/main" val="824553124"/>
                    </a:ext>
                  </a:extLst>
                </a:gridCol>
                <a:gridCol w="1364046">
                  <a:extLst>
                    <a:ext uri="{9D8B030D-6E8A-4147-A177-3AD203B41FA5}">
                      <a16:colId xmlns:a16="http://schemas.microsoft.com/office/drawing/2014/main" val="4265244648"/>
                    </a:ext>
                  </a:extLst>
                </a:gridCol>
                <a:gridCol w="1063143">
                  <a:extLst>
                    <a:ext uri="{9D8B030D-6E8A-4147-A177-3AD203B41FA5}">
                      <a16:colId xmlns:a16="http://schemas.microsoft.com/office/drawing/2014/main" val="714072198"/>
                    </a:ext>
                  </a:extLst>
                </a:gridCol>
                <a:gridCol w="1260348">
                  <a:extLst>
                    <a:ext uri="{9D8B030D-6E8A-4147-A177-3AD203B41FA5}">
                      <a16:colId xmlns:a16="http://schemas.microsoft.com/office/drawing/2014/main" val="1390949308"/>
                    </a:ext>
                  </a:extLst>
                </a:gridCol>
                <a:gridCol w="1041295">
                  <a:extLst>
                    <a:ext uri="{9D8B030D-6E8A-4147-A177-3AD203B41FA5}">
                      <a16:colId xmlns:a16="http://schemas.microsoft.com/office/drawing/2014/main" val="129207063"/>
                    </a:ext>
                  </a:extLst>
                </a:gridCol>
              </a:tblGrid>
              <a:tr h="42930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657120">
                <a:tc>
                  <a:txBody>
                    <a:bodyPr/>
                    <a:lstStyle/>
                    <a:p>
                      <a:r>
                        <a:rPr lang="en-US" sz="1100" dirty="0"/>
                        <a:t>3.</a:t>
                      </a:r>
                    </a:p>
                  </a:txBody>
                  <a:tcPr/>
                </a:tc>
                <a:tc>
                  <a:txBody>
                    <a:bodyPr/>
                    <a:lstStyle/>
                    <a:p>
                      <a:r>
                        <a:rPr lang="en-US" sz="1100" b="1" dirty="0"/>
                        <a:t>Enhancement of 5G UE Policy; Phase-2</a:t>
                      </a:r>
                    </a:p>
                    <a:p>
                      <a:endParaRPr lang="en-US" sz="1100" dirty="0"/>
                    </a:p>
                    <a:p>
                      <a:r>
                        <a:rPr lang="en-US" sz="1100" dirty="0"/>
                        <a:t>(See slide 10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Optimize the UE Policy requesting and provisioning procedures.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100" kern="1200" dirty="0">
                          <a:solidFill>
                            <a:schemeClr val="dk1"/>
                          </a:solidFill>
                          <a:effectLst/>
                          <a:latin typeface="+mn-lt"/>
                          <a:ea typeface="+mn-ea"/>
                          <a:cs typeface="+mn-cs"/>
                        </a:rPr>
                        <a:t>Study how to optimize the UE Policy provisioning procedures to ensure that the UE policy provisioned to the UE are enforceable by the UE.</a:t>
                      </a:r>
                    </a:p>
                    <a:p>
                      <a:pPr marL="228600" indent="-228600">
                        <a:buFont typeface="+mj-lt"/>
                        <a:buAutoNum type="arabicPeriod"/>
                      </a:pPr>
                      <a:r>
                        <a:rPr lang="en-US" sz="1100" kern="1200" dirty="0">
                          <a:solidFill>
                            <a:schemeClr val="dk1"/>
                          </a:solidFill>
                          <a:effectLst/>
                          <a:latin typeface="+mn-lt"/>
                          <a:ea typeface="+mn-ea"/>
                          <a:cs typeface="+mn-cs"/>
                        </a:rPr>
                        <a:t>Study whether new triggers are needed for UE Policy provisioning procedure and whether procedures other than initial Registration and Mobility Registration Update (when UE moves from EPS to 5GS) can be used to provision the UE Policy.</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779832184"/>
                  </a:ext>
                </a:extLst>
              </a:tr>
              <a:tr h="370220">
                <a:tc>
                  <a:txBody>
                    <a:bodyPr/>
                    <a:lstStyle/>
                    <a:p>
                      <a:r>
                        <a:rPr lang="en-US" sz="1100" dirty="0"/>
                        <a:t>4.</a:t>
                      </a:r>
                    </a:p>
                  </a:txBody>
                  <a:tcPr/>
                </a:tc>
                <a:tc>
                  <a:txBody>
                    <a:bodyPr/>
                    <a:lstStyle/>
                    <a:p>
                      <a:r>
                        <a:rPr lang="en-US" sz="1100" b="1" dirty="0"/>
                        <a:t>MASQUE for Enhanced Traffic Management </a:t>
                      </a:r>
                    </a:p>
                  </a:txBody>
                  <a:tcPr/>
                </a:tc>
                <a:tc>
                  <a:txBody>
                    <a:bodyPr/>
                    <a:lstStyle/>
                    <a:p>
                      <a:pPr marL="0" indent="0">
                        <a:buFont typeface="+mj-lt"/>
                        <a:buNone/>
                      </a:pPr>
                      <a:r>
                        <a:rPr lang="en-US" sz="1100" kern="1200" dirty="0">
                          <a:solidFill>
                            <a:schemeClr val="dk1"/>
                          </a:solidFill>
                          <a:effectLst/>
                          <a:latin typeface="+mn-lt"/>
                          <a:ea typeface="+mn-ea"/>
                          <a:cs typeface="+mn-cs"/>
                        </a:rPr>
                        <a:t>Use of MASQUE technology to enhance 5GC Traffic management capabilities. Evaluate whether ATSSS MASQUE proxy in UPF should be generalized in Rel-19.</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a:t>
                      </a:r>
                      <a:r>
                        <a:rPr lang="en-US" sz="1100" kern="1200" dirty="0">
                          <a:solidFill>
                            <a:schemeClr val="dk1"/>
                          </a:solidFill>
                          <a:effectLst/>
                          <a:latin typeface="+mn-lt"/>
                          <a:ea typeface="+mn-ea"/>
                          <a:cs typeface="+mn-cs"/>
                        </a:rPr>
                        <a:t>:</a:t>
                      </a:r>
                    </a:p>
                    <a:p>
                      <a:pPr marL="228600" indent="-228600">
                        <a:buFont typeface="+mj-lt"/>
                        <a:buAutoNum type="arabicPeriod"/>
                      </a:pPr>
                      <a:r>
                        <a:rPr lang="en-US" sz="1100" kern="1200" dirty="0">
                          <a:solidFill>
                            <a:schemeClr val="dk1"/>
                          </a:solidFill>
                          <a:effectLst/>
                          <a:latin typeface="+mn-lt"/>
                          <a:ea typeface="+mn-ea"/>
                          <a:cs typeface="+mn-cs"/>
                        </a:rPr>
                        <a:t>Study whether and how MASQUE capabilities in the 5GC user plane can benefit the 5GS Traffic management by explicit information exchange on fully encrypted traffic. The study identifies the relevant information that would be exposed.</a:t>
                      </a:r>
                    </a:p>
                    <a:p>
                      <a:pPr marL="228600" indent="-228600">
                        <a:buFont typeface="+mj-lt"/>
                        <a:buAutoNum type="arabicPeriod"/>
                      </a:pPr>
                      <a:r>
                        <a:rPr lang="en-US" sz="1100" kern="1200" dirty="0">
                          <a:solidFill>
                            <a:schemeClr val="dk1"/>
                          </a:solidFill>
                          <a:effectLst/>
                          <a:latin typeface="+mn-lt"/>
                          <a:ea typeface="+mn-ea"/>
                          <a:cs typeface="+mn-cs"/>
                        </a:rPr>
                        <a:t>Study whether and how MASQUE capabilities in the 5GC user plane can benefit other 5GC functions like reporting of user plane data as input to analytics or to monitor the correct URSP enforcement in the UE.</a:t>
                      </a:r>
                    </a:p>
                    <a:p>
                      <a:pPr marL="228600" indent="-228600">
                        <a:buFont typeface="+mj-lt"/>
                        <a:buAutoNum type="arabicPeriod"/>
                      </a:pPr>
                      <a:r>
                        <a:rPr lang="en-US" sz="1100" kern="1200" dirty="0">
                          <a:solidFill>
                            <a:schemeClr val="dk1"/>
                          </a:solidFill>
                          <a:effectLst/>
                          <a:latin typeface="+mn-lt"/>
                          <a:ea typeface="+mn-ea"/>
                          <a:cs typeface="+mn-cs"/>
                        </a:rPr>
                        <a:t>Study how to advertise MASQUE capabilities  towards the UE, and which information the UE needs to be provisioned with if any.</a:t>
                      </a:r>
                    </a:p>
                    <a:p>
                      <a:pPr marL="228600" indent="-228600">
                        <a:buFont typeface="+mj-lt"/>
                        <a:buAutoNum type="arabicPeriod"/>
                      </a:pPr>
                      <a:r>
                        <a:rPr lang="en-US" sz="1100" kern="1200" dirty="0">
                          <a:solidFill>
                            <a:schemeClr val="dk1"/>
                          </a:solidFill>
                          <a:effectLst/>
                          <a:latin typeface="+mn-lt"/>
                          <a:ea typeface="+mn-ea"/>
                          <a:cs typeface="+mn-cs"/>
                        </a:rPr>
                        <a:t>Study how to integrate in the PCC Framework, and which enhancements are required the PCC framework, if any.</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 for security</a:t>
                      </a:r>
                    </a:p>
                  </a:txBody>
                  <a:tcPr/>
                </a:tc>
                <a:extLst>
                  <a:ext uri="{0D108BD9-81ED-4DB2-BD59-A6C34878D82A}">
                    <a16:rowId xmlns:a16="http://schemas.microsoft.com/office/drawing/2014/main" val="136015713"/>
                  </a:ext>
                </a:extLst>
              </a:tr>
            </a:tbl>
          </a:graphicData>
        </a:graphic>
      </p:graphicFrame>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spTree>
    <p:extLst>
      <p:ext uri="{BB962C8B-B14F-4D97-AF65-F5344CB8AC3E}">
        <p14:creationId xmlns:p14="http://schemas.microsoft.com/office/powerpoint/2010/main" val="194174603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909011922"/>
              </p:ext>
            </p:extLst>
          </p:nvPr>
        </p:nvGraphicFramePr>
        <p:xfrm>
          <a:off x="0" y="1683013"/>
          <a:ext cx="12192000" cy="5404788"/>
        </p:xfrm>
        <a:graphic>
          <a:graphicData uri="http://schemas.openxmlformats.org/drawingml/2006/table">
            <a:tbl>
              <a:tblPr firstRow="1" bandRow="1">
                <a:tableStyleId>{5C22544A-7EE6-4342-B048-85BDC9FD1C3A}</a:tableStyleId>
              </a:tblPr>
              <a:tblGrid>
                <a:gridCol w="551959">
                  <a:extLst>
                    <a:ext uri="{9D8B030D-6E8A-4147-A177-3AD203B41FA5}">
                      <a16:colId xmlns:a16="http://schemas.microsoft.com/office/drawing/2014/main" val="2236238882"/>
                    </a:ext>
                  </a:extLst>
                </a:gridCol>
                <a:gridCol w="1113539">
                  <a:extLst>
                    <a:ext uri="{9D8B030D-6E8A-4147-A177-3AD203B41FA5}">
                      <a16:colId xmlns:a16="http://schemas.microsoft.com/office/drawing/2014/main" val="562605877"/>
                    </a:ext>
                  </a:extLst>
                </a:gridCol>
                <a:gridCol w="5911766">
                  <a:extLst>
                    <a:ext uri="{9D8B030D-6E8A-4147-A177-3AD203B41FA5}">
                      <a16:colId xmlns:a16="http://schemas.microsoft.com/office/drawing/2014/main" val="824553124"/>
                    </a:ext>
                  </a:extLst>
                </a:gridCol>
                <a:gridCol w="1198182">
                  <a:extLst>
                    <a:ext uri="{9D8B030D-6E8A-4147-A177-3AD203B41FA5}">
                      <a16:colId xmlns:a16="http://schemas.microsoft.com/office/drawing/2014/main" val="4265244648"/>
                    </a:ext>
                  </a:extLst>
                </a:gridCol>
                <a:gridCol w="1041036">
                  <a:extLst>
                    <a:ext uri="{9D8B030D-6E8A-4147-A177-3AD203B41FA5}">
                      <a16:colId xmlns:a16="http://schemas.microsoft.com/office/drawing/2014/main" val="714072198"/>
                    </a:ext>
                  </a:extLst>
                </a:gridCol>
                <a:gridCol w="1056228">
                  <a:extLst>
                    <a:ext uri="{9D8B030D-6E8A-4147-A177-3AD203B41FA5}">
                      <a16:colId xmlns:a16="http://schemas.microsoft.com/office/drawing/2014/main" val="1390949308"/>
                    </a:ext>
                  </a:extLst>
                </a:gridCol>
                <a:gridCol w="1319290">
                  <a:extLst>
                    <a:ext uri="{9D8B030D-6E8A-4147-A177-3AD203B41FA5}">
                      <a16:colId xmlns:a16="http://schemas.microsoft.com/office/drawing/2014/main" val="129207063"/>
                    </a:ext>
                  </a:extLst>
                </a:gridCol>
              </a:tblGrid>
              <a:tr h="527988">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868264">
                <a:tc>
                  <a:txBody>
                    <a:bodyPr/>
                    <a:lstStyle/>
                    <a:p>
                      <a:r>
                        <a:rPr lang="en-US" sz="1100" dirty="0"/>
                        <a:t>5.</a:t>
                      </a:r>
                    </a:p>
                  </a:txBody>
                  <a:tcPr/>
                </a:tc>
                <a:tc>
                  <a:txBody>
                    <a:bodyPr/>
                    <a:lstStyle/>
                    <a:p>
                      <a:r>
                        <a:rPr lang="en-US" sz="1100" b="1" dirty="0"/>
                        <a:t>Further enhancements for XR services and Metaverse</a:t>
                      </a:r>
                    </a:p>
                  </a:txBody>
                  <a:tcPr/>
                </a:tc>
                <a:tc>
                  <a:txBody>
                    <a:bodyPr/>
                    <a:lstStyle/>
                    <a:p>
                      <a:pPr marL="0" indent="0">
                        <a:buFont typeface="+mj-lt"/>
                        <a:buNone/>
                      </a:pPr>
                      <a:r>
                        <a:rPr lang="en-US" sz="1100" kern="1200" dirty="0">
                          <a:solidFill>
                            <a:schemeClr val="dk1"/>
                          </a:solidFill>
                          <a:effectLst/>
                          <a:latin typeface="+mn-lt"/>
                          <a:ea typeface="+mn-ea"/>
                          <a:cs typeface="+mn-cs"/>
                        </a:rPr>
                        <a:t>Further enhancements to Rel-18 defined PDU Set handling and UE power savings.</a:t>
                      </a:r>
                    </a:p>
                    <a:p>
                      <a:pPr marL="0" indent="0">
                        <a:buFont typeface="+mj-lt"/>
                        <a:buNone/>
                      </a:pPr>
                      <a:r>
                        <a:rPr lang="en-US" sz="1100" kern="1200" dirty="0">
                          <a:solidFill>
                            <a:schemeClr val="dk1"/>
                          </a:solidFill>
                          <a:effectLst/>
                          <a:latin typeface="+mn-lt"/>
                          <a:ea typeface="+mn-ea"/>
                          <a:cs typeface="+mn-cs"/>
                        </a:rPr>
                        <a:t>Address new Rel-19 requirements from SA1 on Mobile Metaverse Services.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100" kern="1200" dirty="0">
                          <a:solidFill>
                            <a:schemeClr val="dk1"/>
                          </a:solidFill>
                          <a:effectLst/>
                          <a:latin typeface="+mn-lt"/>
                          <a:ea typeface="+mn-ea"/>
                          <a:cs typeface="+mn-cs"/>
                        </a:rPr>
                        <a:t>Study enhancements for PDU Set handling, PDU Set identification on N6 for RTP streams with encrypted RTP headers, Support more protocols besides RTP/SRTP, e.g. HTTP/DASH, QUIC.</a:t>
                      </a:r>
                    </a:p>
                    <a:p>
                      <a:pPr marL="228600" indent="-228600">
                        <a:buFont typeface="+mj-lt"/>
                        <a:buAutoNum type="arabicPeriod"/>
                      </a:pPr>
                      <a:r>
                        <a:rPr lang="en-US" sz="1100" kern="1200" dirty="0">
                          <a:solidFill>
                            <a:schemeClr val="dk1"/>
                          </a:solidFill>
                          <a:effectLst/>
                          <a:latin typeface="+mn-lt"/>
                          <a:ea typeface="+mn-ea"/>
                          <a:cs typeface="+mn-cs"/>
                        </a:rPr>
                        <a:t>Study enhancements to support non-3GPP access, L4S in non-3GPP access, PDU set related QoS control mechanism extended into non-3GPP access.</a:t>
                      </a:r>
                    </a:p>
                    <a:p>
                      <a:pPr marL="228600" indent="-228600">
                        <a:buFont typeface="+mj-lt"/>
                        <a:buAutoNum type="arabicPeriod"/>
                      </a:pPr>
                      <a:r>
                        <a:rPr lang="en-US" sz="1100" kern="1200" dirty="0">
                          <a:solidFill>
                            <a:schemeClr val="dk1"/>
                          </a:solidFill>
                          <a:effectLst/>
                          <a:latin typeface="+mn-lt"/>
                          <a:ea typeface="+mn-ea"/>
                          <a:cs typeface="+mn-cs"/>
                        </a:rPr>
                        <a:t>Study improvements to Uplink QoS and power saving for XRM.</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dk1"/>
                          </a:solidFill>
                          <a:effectLst/>
                          <a:latin typeface="+mn-lt"/>
                          <a:ea typeface="+mn-ea"/>
                          <a:cs typeface="+mn-cs"/>
                        </a:rPr>
                        <a:t>Study Multi-Access support, </a:t>
                      </a:r>
                      <a:r>
                        <a:rPr lang="en-US" altLang="en-US" sz="1100" dirty="0"/>
                        <a:t>MA-PDU session for XRM, impact of multi-path protocols over end-to-end congestion control (L4S).</a:t>
                      </a:r>
                    </a:p>
                    <a:p>
                      <a:pPr marL="228600" indent="-228600">
                        <a:buFont typeface="+mj-lt"/>
                        <a:buAutoNum type="arabicPeriod"/>
                      </a:pPr>
                      <a:r>
                        <a:rPr lang="en-US" sz="1100" kern="1200" dirty="0">
                          <a:solidFill>
                            <a:schemeClr val="dk1"/>
                          </a:solidFill>
                          <a:effectLst/>
                          <a:latin typeface="+mn-lt"/>
                          <a:ea typeface="+mn-ea"/>
                          <a:cs typeface="+mn-cs"/>
                        </a:rPr>
                        <a:t>Support of enhanced XR-based services for Mobile Metaverse Services.</a:t>
                      </a:r>
                    </a:p>
                  </a:txBody>
                  <a:tcPr/>
                </a:tc>
                <a:tc>
                  <a:txBody>
                    <a:bodyPr/>
                    <a:lstStyle/>
                    <a:p>
                      <a:r>
                        <a:rPr lang="en-US" sz="1100" dirty="0"/>
                        <a:t>Partially in TR 22.856</a:t>
                      </a:r>
                    </a:p>
                    <a:p>
                      <a:r>
                        <a:rPr lang="en-US" sz="1100" dirty="0"/>
                        <a:t>(SID: SP-220353)</a:t>
                      </a:r>
                    </a:p>
                    <a:p>
                      <a:r>
                        <a:rPr lang="en-US" sz="1100"/>
                        <a:t>(WID: SP-230509)</a:t>
                      </a:r>
                      <a:endParaRPr lang="en-US" sz="1100" dirty="0"/>
                    </a:p>
                  </a:txBody>
                  <a:tcPr/>
                </a:tc>
                <a:tc>
                  <a:txBody>
                    <a:bodyPr/>
                    <a:lstStyle/>
                    <a:p>
                      <a:r>
                        <a:rPr lang="en-US" sz="1100" dirty="0"/>
                        <a:t>SA2</a:t>
                      </a:r>
                    </a:p>
                  </a:txBody>
                  <a:tcPr/>
                </a:tc>
                <a:tc>
                  <a:txBody>
                    <a:bodyPr/>
                    <a:lstStyle/>
                    <a:p>
                      <a:r>
                        <a:rPr lang="en-US" sz="1100" dirty="0"/>
                        <a:t>Maybe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SA3 for security, SA5 for charging, SA4 for media aspects</a:t>
                      </a:r>
                    </a:p>
                  </a:txBody>
                  <a:tcPr/>
                </a:tc>
                <a:extLst>
                  <a:ext uri="{0D108BD9-81ED-4DB2-BD59-A6C34878D82A}">
                    <a16:rowId xmlns:a16="http://schemas.microsoft.com/office/drawing/2014/main" val="779832184"/>
                  </a:ext>
                </a:extLst>
              </a:tr>
              <a:tr h="2463942">
                <a:tc>
                  <a:txBody>
                    <a:bodyPr/>
                    <a:lstStyle/>
                    <a:p>
                      <a:r>
                        <a:rPr lang="en-US" sz="1100" dirty="0"/>
                        <a:t>6.</a:t>
                      </a:r>
                    </a:p>
                  </a:txBody>
                  <a:tcPr/>
                </a:tc>
                <a:tc>
                  <a:txBody>
                    <a:bodyPr/>
                    <a:lstStyle/>
                    <a:p>
                      <a:r>
                        <a:rPr lang="en-US" sz="1100" b="1" dirty="0"/>
                        <a:t>Upper layer traffic steering, switching and splitting over dual 3GPP access</a:t>
                      </a:r>
                    </a:p>
                  </a:txBody>
                  <a:tcPr/>
                </a:tc>
                <a:tc>
                  <a:txBody>
                    <a:bodyPr/>
                    <a:lstStyle/>
                    <a:p>
                      <a:pPr marL="0" indent="0">
                        <a:buFont typeface="+mj-lt"/>
                        <a:buNone/>
                      </a:pPr>
                      <a:r>
                        <a:rPr lang="en-US" sz="1100" kern="1200" dirty="0">
                          <a:solidFill>
                            <a:schemeClr val="dk1"/>
                          </a:solidFill>
                          <a:effectLst/>
                          <a:latin typeface="+mn-lt"/>
                          <a:ea typeface="+mn-ea"/>
                          <a:cs typeface="+mn-cs"/>
                        </a:rPr>
                        <a:t>Enhance the 5G system architecture to address how an MA PDU Session can simultaneously support two 3GPP access paths.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a:t>
                      </a:r>
                      <a:r>
                        <a:rPr lang="en-US" sz="1100" kern="1200" dirty="0">
                          <a:solidFill>
                            <a:schemeClr val="dk1"/>
                          </a:solidFill>
                          <a:effectLst/>
                          <a:latin typeface="+mn-lt"/>
                          <a:ea typeface="+mn-ea"/>
                          <a:cs typeface="+mn-cs"/>
                        </a:rPr>
                        <a:t>:</a:t>
                      </a:r>
                    </a:p>
                    <a:p>
                      <a:pPr marL="228600" indent="-228600">
                        <a:buFont typeface="+mj-lt"/>
                        <a:buAutoNum type="arabicPeriod"/>
                      </a:pPr>
                      <a:r>
                        <a:rPr lang="en-US" sz="1100" kern="1200" dirty="0">
                          <a:solidFill>
                            <a:schemeClr val="dk1"/>
                          </a:solidFill>
                          <a:effectLst/>
                          <a:latin typeface="+mn-lt"/>
                          <a:ea typeface="+mn-ea"/>
                          <a:cs typeface="+mn-cs"/>
                        </a:rPr>
                        <a:t>Study how to select the second PLMN or SNPN in case of different 3GPP networks after an initial PLMN was selected for the UE.</a:t>
                      </a:r>
                    </a:p>
                    <a:p>
                      <a:pPr marL="228600" indent="-228600">
                        <a:buFont typeface="+mj-lt"/>
                        <a:buAutoNum type="arabicPeriod"/>
                      </a:pPr>
                      <a:r>
                        <a:rPr lang="en-US" sz="1100" kern="1200" dirty="0">
                          <a:solidFill>
                            <a:schemeClr val="dk1"/>
                          </a:solidFill>
                          <a:effectLst/>
                          <a:latin typeface="+mn-lt"/>
                          <a:ea typeface="+mn-ea"/>
                          <a:cs typeface="+mn-cs"/>
                        </a:rPr>
                        <a:t>Study how to enhance registration and session management procedures. The UE can be registered to a single PLMN, to a single SNPN, to two different PLMNs or SNPNs, or to one PLMN and one SNPN.</a:t>
                      </a:r>
                    </a:p>
                    <a:p>
                      <a:pPr marL="228600" indent="-228600">
                        <a:buFont typeface="+mj-lt"/>
                        <a:buAutoNum type="arabicPeriod"/>
                      </a:pPr>
                      <a:r>
                        <a:rPr lang="en-US" sz="1100" kern="1200" dirty="0">
                          <a:solidFill>
                            <a:schemeClr val="dk1"/>
                          </a:solidFill>
                          <a:effectLst/>
                          <a:latin typeface="+mn-lt"/>
                          <a:ea typeface="+mn-ea"/>
                          <a:cs typeface="+mn-cs"/>
                        </a:rPr>
                        <a:t>Study how to support mobility between a PDU Session with single 3GPP access and a MA PDU Session with dual 3GPP access as well as between MA PDU Sessions with dual 3GPP accesses.</a:t>
                      </a:r>
                    </a:p>
                    <a:p>
                      <a:pPr marL="228600" indent="-228600">
                        <a:buFont typeface="+mj-lt"/>
                        <a:buAutoNum type="arabicPeriod"/>
                      </a:pPr>
                      <a:r>
                        <a:rPr lang="en-US" sz="1100" kern="1200" dirty="0">
                          <a:solidFill>
                            <a:schemeClr val="dk1"/>
                          </a:solidFill>
                          <a:effectLst/>
                          <a:latin typeface="+mn-lt"/>
                          <a:ea typeface="+mn-ea"/>
                          <a:cs typeface="+mn-cs"/>
                        </a:rPr>
                        <a:t>Study the necessary enhancements to support mobile originating and terminating services (e.g., mobile data, voice, SMS, LCS) when the UE is registered to the 5GC network simultaneously via multiple NR accesses and potentially one non-3GPP access.</a:t>
                      </a:r>
                    </a:p>
                    <a:p>
                      <a:pPr marL="228600" indent="-228600">
                        <a:buFont typeface="+mj-lt"/>
                        <a:buAutoNum type="arabicPeriod"/>
                      </a:pPr>
                      <a:r>
                        <a:rPr lang="en-US" sz="1100" kern="1200" dirty="0">
                          <a:solidFill>
                            <a:schemeClr val="dk1"/>
                          </a:solidFill>
                          <a:effectLst/>
                          <a:latin typeface="+mn-lt"/>
                          <a:ea typeface="+mn-ea"/>
                          <a:cs typeface="+mn-cs"/>
                        </a:rPr>
                        <a:t>Study how to extend policies, steering functionalities and steering modes.</a:t>
                      </a:r>
                    </a:p>
                    <a:p>
                      <a:pPr marL="228600" indent="-228600">
                        <a:buFont typeface="+mj-lt"/>
                        <a:buAutoNum type="arabicPeriod"/>
                      </a:pPr>
                      <a:endParaRPr lang="en-US" sz="1100" kern="1200" dirty="0">
                        <a:solidFill>
                          <a:schemeClr val="dk1"/>
                        </a:solidFill>
                        <a:effectLst/>
                        <a:latin typeface="+mn-lt"/>
                        <a:ea typeface="+mn-ea"/>
                        <a:cs typeface="+mn-cs"/>
                      </a:endParaRPr>
                    </a:p>
                  </a:txBody>
                  <a:tcPr/>
                </a:tc>
                <a:tc>
                  <a:txBody>
                    <a:bodyPr/>
                    <a:lstStyle/>
                    <a:p>
                      <a:r>
                        <a:rPr lang="en-US" sz="1100" dirty="0"/>
                        <a:t>Yes, TR 22.841</a:t>
                      </a:r>
                    </a:p>
                    <a:p>
                      <a:r>
                        <a:rPr lang="en-US" sz="1100" dirty="0"/>
                        <a:t>(SID: SP-220445)</a:t>
                      </a:r>
                    </a:p>
                  </a:txBody>
                  <a:tcPr/>
                </a:tc>
                <a:tc>
                  <a:txBody>
                    <a:bodyPr/>
                    <a:lstStyle/>
                    <a:p>
                      <a:r>
                        <a:rPr lang="en-US" sz="1100" dirty="0"/>
                        <a:t>SA2</a:t>
                      </a:r>
                    </a:p>
                  </a:txBody>
                  <a:tcPr/>
                </a:tc>
                <a:tc>
                  <a:txBody>
                    <a:bodyPr/>
                    <a:lstStyle/>
                    <a:p>
                      <a:r>
                        <a:rPr lang="en-US" sz="1100" dirty="0"/>
                        <a:t>Maybe</a:t>
                      </a:r>
                    </a:p>
                  </a:txBody>
                  <a:tcPr/>
                </a:tc>
                <a:tc>
                  <a:txBody>
                    <a:bodyPr/>
                    <a:lstStyle/>
                    <a:p>
                      <a:r>
                        <a:rPr lang="en-US" sz="1100" dirty="0"/>
                        <a:t>SA3 for security, SA5 for charging and OAM impacts</a:t>
                      </a:r>
                    </a:p>
                  </a:txBody>
                  <a:tcPr/>
                </a:tc>
                <a:extLst>
                  <a:ext uri="{0D108BD9-81ED-4DB2-BD59-A6C34878D82A}">
                    <a16:rowId xmlns:a16="http://schemas.microsoft.com/office/drawing/2014/main" val="136015713"/>
                  </a:ext>
                </a:extLst>
              </a:tr>
            </a:tbl>
          </a:graphicData>
        </a:graphic>
      </p:graphicFrame>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spTree>
    <p:extLst>
      <p:ext uri="{BB962C8B-B14F-4D97-AF65-F5344CB8AC3E}">
        <p14:creationId xmlns:p14="http://schemas.microsoft.com/office/powerpoint/2010/main" val="30650625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50024344"/>
              </p:ext>
            </p:extLst>
          </p:nvPr>
        </p:nvGraphicFramePr>
        <p:xfrm>
          <a:off x="0" y="1683013"/>
          <a:ext cx="12173386" cy="3964980"/>
        </p:xfrm>
        <a:graphic>
          <a:graphicData uri="http://schemas.openxmlformats.org/drawingml/2006/table">
            <a:tbl>
              <a:tblPr firstRow="1" bandRow="1">
                <a:tableStyleId>{5C22544A-7EE6-4342-B048-85BDC9FD1C3A}</a:tableStyleId>
              </a:tblPr>
              <a:tblGrid>
                <a:gridCol w="725196">
                  <a:extLst>
                    <a:ext uri="{9D8B030D-6E8A-4147-A177-3AD203B41FA5}">
                      <a16:colId xmlns:a16="http://schemas.microsoft.com/office/drawing/2014/main" val="2236238882"/>
                    </a:ext>
                  </a:extLst>
                </a:gridCol>
                <a:gridCol w="1180386">
                  <a:extLst>
                    <a:ext uri="{9D8B030D-6E8A-4147-A177-3AD203B41FA5}">
                      <a16:colId xmlns:a16="http://schemas.microsoft.com/office/drawing/2014/main" val="562605877"/>
                    </a:ext>
                  </a:extLst>
                </a:gridCol>
                <a:gridCol w="5247887">
                  <a:extLst>
                    <a:ext uri="{9D8B030D-6E8A-4147-A177-3AD203B41FA5}">
                      <a16:colId xmlns:a16="http://schemas.microsoft.com/office/drawing/2014/main" val="824553124"/>
                    </a:ext>
                  </a:extLst>
                </a:gridCol>
                <a:gridCol w="1385375">
                  <a:extLst>
                    <a:ext uri="{9D8B030D-6E8A-4147-A177-3AD203B41FA5}">
                      <a16:colId xmlns:a16="http://schemas.microsoft.com/office/drawing/2014/main" val="4265244648"/>
                    </a:ext>
                  </a:extLst>
                </a:gridCol>
                <a:gridCol w="1063143">
                  <a:extLst>
                    <a:ext uri="{9D8B030D-6E8A-4147-A177-3AD203B41FA5}">
                      <a16:colId xmlns:a16="http://schemas.microsoft.com/office/drawing/2014/main" val="714072198"/>
                    </a:ext>
                  </a:extLst>
                </a:gridCol>
                <a:gridCol w="1260348">
                  <a:extLst>
                    <a:ext uri="{9D8B030D-6E8A-4147-A177-3AD203B41FA5}">
                      <a16:colId xmlns:a16="http://schemas.microsoft.com/office/drawing/2014/main" val="1390949308"/>
                    </a:ext>
                  </a:extLst>
                </a:gridCol>
                <a:gridCol w="1311051">
                  <a:extLst>
                    <a:ext uri="{9D8B030D-6E8A-4147-A177-3AD203B41FA5}">
                      <a16:colId xmlns:a16="http://schemas.microsoft.com/office/drawing/2014/main" val="129207063"/>
                    </a:ext>
                  </a:extLst>
                </a:gridCol>
              </a:tblGrid>
              <a:tr h="42930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1657120">
                <a:tc>
                  <a:txBody>
                    <a:bodyPr/>
                    <a:lstStyle/>
                    <a:p>
                      <a:r>
                        <a:rPr lang="en-US" sz="1100" dirty="0"/>
                        <a:t>7.</a:t>
                      </a:r>
                    </a:p>
                  </a:txBody>
                  <a:tcPr/>
                </a:tc>
                <a:tc>
                  <a:txBody>
                    <a:bodyPr/>
                    <a:lstStyle/>
                    <a:p>
                      <a:r>
                        <a:rPr lang="en-US" sz="1100" b="1" dirty="0"/>
                        <a:t>System Architecture enablers for AI/ML Radio</a:t>
                      </a:r>
                      <a:endParaRPr lang="en-US" sz="1100" dirty="0"/>
                    </a:p>
                  </a:txBody>
                  <a:tcPr/>
                </a:tc>
                <a:tc>
                  <a:txBody>
                    <a:bodyPr/>
                    <a:lstStyle/>
                    <a:p>
                      <a:pPr marL="0" indent="0">
                        <a:buFont typeface="+mj-lt"/>
                        <a:buNone/>
                      </a:pPr>
                      <a:r>
                        <a:rPr lang="en-US" sz="1100" kern="1200" dirty="0">
                          <a:solidFill>
                            <a:schemeClr val="dk1"/>
                          </a:solidFill>
                          <a:effectLst/>
                          <a:latin typeface="+mn-lt"/>
                          <a:ea typeface="+mn-ea"/>
                          <a:cs typeface="+mn-cs"/>
                        </a:rPr>
                        <a:t>Study how the 5G System can be enhanced to enable AI/ML Radio.</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100" kern="1200" dirty="0">
                          <a:solidFill>
                            <a:schemeClr val="dk1"/>
                          </a:solidFill>
                          <a:effectLst/>
                          <a:latin typeface="+mn-lt"/>
                          <a:ea typeface="+mn-ea"/>
                          <a:cs typeface="+mn-cs"/>
                        </a:rPr>
                        <a:t>Study how to support a common 5GS AI/ML framework to enable AI/ML Radio.</a:t>
                      </a:r>
                    </a:p>
                    <a:p>
                      <a:pPr marL="228600" indent="-228600">
                        <a:buFont typeface="+mj-lt"/>
                        <a:buAutoNum type="arabicPeriod"/>
                      </a:pPr>
                      <a:r>
                        <a:rPr lang="en-US" sz="1100" kern="1200" dirty="0">
                          <a:solidFill>
                            <a:schemeClr val="dk1"/>
                          </a:solidFill>
                          <a:effectLst/>
                          <a:latin typeface="+mn-lt"/>
                          <a:ea typeface="+mn-ea"/>
                          <a:cs typeface="+mn-cs"/>
                        </a:rPr>
                        <a:t>Study how to enhance existing UE data collection framework to meet requirements for AI/ML model training (for RAN).</a:t>
                      </a:r>
                    </a:p>
                    <a:p>
                      <a:pPr marL="228600" indent="-228600">
                        <a:buFont typeface="+mj-lt"/>
                        <a:buAutoNum type="arabicPeriod"/>
                      </a:pPr>
                      <a:r>
                        <a:rPr lang="en-US" sz="1100" kern="1200" dirty="0">
                          <a:solidFill>
                            <a:schemeClr val="dk1"/>
                          </a:solidFill>
                          <a:effectLst/>
                          <a:latin typeface="+mn-lt"/>
                          <a:ea typeface="+mn-ea"/>
                          <a:cs typeface="+mn-cs"/>
                        </a:rPr>
                        <a:t>Study how to support model transfer/delivery to the UE.</a:t>
                      </a:r>
                    </a:p>
                    <a:p>
                      <a:pPr marL="228600" indent="-228600">
                        <a:buFont typeface="+mj-lt"/>
                        <a:buAutoNum type="arabicPeriod"/>
                      </a:pPr>
                      <a:r>
                        <a:rPr lang="en-US" sz="1100" kern="1200" dirty="0">
                          <a:solidFill>
                            <a:schemeClr val="dk1"/>
                          </a:solidFill>
                          <a:effectLst/>
                          <a:latin typeface="+mn-lt"/>
                          <a:ea typeface="+mn-ea"/>
                          <a:cs typeface="+mn-cs"/>
                        </a:rPr>
                        <a:t>Study how to support for security and privacy aspects on data collection and model transfer/delivery to UE.</a:t>
                      </a:r>
                    </a:p>
                    <a:p>
                      <a:pPr marL="228600" indent="-228600">
                        <a:buFont typeface="+mj-lt"/>
                        <a:buAutoNum type="arabicPeriod"/>
                      </a:pPr>
                      <a:endParaRPr lang="en-US" sz="1100" kern="1200" dirty="0">
                        <a:solidFill>
                          <a:schemeClr val="dk1"/>
                        </a:solidFill>
                        <a:effectLst/>
                        <a:latin typeface="+mn-lt"/>
                        <a:ea typeface="+mn-ea"/>
                        <a:cs typeface="+mn-cs"/>
                      </a:endParaRP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SA4 for data collection aspects, RAN WGs for data collection and model transfer/delivery aspects</a:t>
                      </a:r>
                    </a:p>
                  </a:txBody>
                  <a:tcPr/>
                </a:tc>
                <a:extLst>
                  <a:ext uri="{0D108BD9-81ED-4DB2-BD59-A6C34878D82A}">
                    <a16:rowId xmlns:a16="http://schemas.microsoft.com/office/drawing/2014/main" val="779832184"/>
                  </a:ext>
                </a:extLst>
              </a:tr>
              <a:tr h="370220">
                <a:tc>
                  <a:txBody>
                    <a:bodyPr/>
                    <a:lstStyle/>
                    <a:p>
                      <a:r>
                        <a:rPr lang="en-US" sz="1100" dirty="0"/>
                        <a:t>8.</a:t>
                      </a:r>
                    </a:p>
                  </a:txBody>
                  <a:tcPr/>
                </a:tc>
                <a:tc>
                  <a:txBody>
                    <a:bodyPr/>
                    <a:lstStyle/>
                    <a:p>
                      <a:r>
                        <a:rPr lang="en-US" sz="1100" b="1" dirty="0"/>
                        <a:t>Emergency SMS over IMS</a:t>
                      </a:r>
                    </a:p>
                  </a:txBody>
                  <a:tcPr/>
                </a:tc>
                <a:tc>
                  <a:txBody>
                    <a:bodyPr/>
                    <a:lstStyle/>
                    <a:p>
                      <a:pPr marL="0" indent="0">
                        <a:buFont typeface="+mj-lt"/>
                        <a:buNone/>
                      </a:pPr>
                      <a:r>
                        <a:rPr lang="en-US" sz="1100" kern="1200" dirty="0">
                          <a:solidFill>
                            <a:schemeClr val="dk1"/>
                          </a:solidFill>
                          <a:effectLst/>
                          <a:latin typeface="+mn-lt"/>
                          <a:ea typeface="+mn-ea"/>
                          <a:cs typeface="+mn-cs"/>
                        </a:rPr>
                        <a:t>Study the architectural evolutions of the 3GPP System to support Emergency SMS over IMS for EPS and 5GS.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include:</a:t>
                      </a:r>
                    </a:p>
                    <a:p>
                      <a:pPr marL="228600" indent="-228600">
                        <a:buFont typeface="+mj-lt"/>
                        <a:buAutoNum type="arabicPeriod"/>
                      </a:pPr>
                      <a:r>
                        <a:rPr lang="en-US" sz="1100" kern="1200" dirty="0">
                          <a:solidFill>
                            <a:schemeClr val="dk1"/>
                          </a:solidFill>
                          <a:effectLst/>
                          <a:latin typeface="+mn-lt"/>
                          <a:ea typeface="+mn-ea"/>
                          <a:cs typeface="+mn-cs"/>
                        </a:rPr>
                        <a:t>Study how an SMS is routed to an emergency </a:t>
                      </a:r>
                      <a:r>
                        <a:rPr lang="en-US" sz="1100" kern="1200" dirty="0" err="1">
                          <a:solidFill>
                            <a:schemeClr val="dk1"/>
                          </a:solidFill>
                          <a:effectLst/>
                          <a:latin typeface="+mn-lt"/>
                          <a:ea typeface="+mn-ea"/>
                          <a:cs typeface="+mn-cs"/>
                        </a:rPr>
                        <a:t>centre</a:t>
                      </a:r>
                      <a:r>
                        <a:rPr lang="en-US" sz="1100" kern="1200" dirty="0">
                          <a:solidFill>
                            <a:schemeClr val="dk1"/>
                          </a:solidFill>
                          <a:effectLst/>
                          <a:latin typeface="+mn-lt"/>
                          <a:ea typeface="+mn-ea"/>
                          <a:cs typeface="+mn-cs"/>
                        </a:rPr>
                        <a:t> serving the UE location, including in roaming case.</a:t>
                      </a:r>
                    </a:p>
                    <a:p>
                      <a:pPr marL="228600" indent="-228600">
                        <a:buFont typeface="+mj-lt"/>
                        <a:buAutoNum type="arabicPeriod"/>
                      </a:pPr>
                      <a:r>
                        <a:rPr lang="en-US" sz="1100" kern="1200" dirty="0">
                          <a:solidFill>
                            <a:schemeClr val="dk1"/>
                          </a:solidFill>
                          <a:effectLst/>
                          <a:latin typeface="+mn-lt"/>
                          <a:ea typeface="+mn-ea"/>
                          <a:cs typeface="+mn-cs"/>
                        </a:rPr>
                        <a:t>Study whether IMS emergency registration is used.</a:t>
                      </a:r>
                    </a:p>
                    <a:p>
                      <a:pPr marL="228600" indent="-228600">
                        <a:buFont typeface="+mj-lt"/>
                        <a:buAutoNum type="arabicPeriod"/>
                      </a:pPr>
                      <a:r>
                        <a:rPr lang="en-US" sz="1100" kern="1200" dirty="0">
                          <a:solidFill>
                            <a:schemeClr val="dk1"/>
                          </a:solidFill>
                          <a:effectLst/>
                          <a:latin typeface="+mn-lt"/>
                          <a:ea typeface="+mn-ea"/>
                          <a:cs typeface="+mn-cs"/>
                        </a:rPr>
                        <a:t>Study how the emergency service is identified in the IMS </a:t>
                      </a:r>
                      <a:r>
                        <a:rPr lang="en-US" sz="1100" kern="1200" dirty="0" err="1">
                          <a:solidFill>
                            <a:schemeClr val="dk1"/>
                          </a:solidFill>
                          <a:effectLst/>
                          <a:latin typeface="+mn-lt"/>
                          <a:ea typeface="+mn-ea"/>
                          <a:cs typeface="+mn-cs"/>
                        </a:rPr>
                        <a:t>signalling</a:t>
                      </a:r>
                      <a:r>
                        <a:rPr lang="en-US" sz="1100" kern="1200" dirty="0">
                          <a:solidFill>
                            <a:schemeClr val="dk1"/>
                          </a:solidFill>
                          <a:effectLst/>
                          <a:latin typeface="+mn-lt"/>
                          <a:ea typeface="+mn-ea"/>
                          <a:cs typeface="+mn-cs"/>
                        </a:rPr>
                        <a:t>.</a:t>
                      </a:r>
                    </a:p>
                    <a:p>
                      <a:pPr marL="228600" indent="-228600">
                        <a:buFont typeface="+mj-lt"/>
                        <a:buAutoNum type="arabicPeriod"/>
                      </a:pPr>
                      <a:r>
                        <a:rPr lang="en-US" sz="1100" kern="1200" dirty="0">
                          <a:solidFill>
                            <a:schemeClr val="dk1"/>
                          </a:solidFill>
                          <a:effectLst/>
                          <a:latin typeface="+mn-lt"/>
                          <a:ea typeface="+mn-ea"/>
                          <a:cs typeface="+mn-cs"/>
                        </a:rPr>
                        <a:t>Study how to support SMS to emergency response </a:t>
                      </a:r>
                      <a:r>
                        <a:rPr lang="en-US" sz="1100" kern="1200" dirty="0" err="1">
                          <a:solidFill>
                            <a:schemeClr val="dk1"/>
                          </a:solidFill>
                          <a:effectLst/>
                          <a:latin typeface="+mn-lt"/>
                          <a:ea typeface="+mn-ea"/>
                          <a:cs typeface="+mn-cs"/>
                        </a:rPr>
                        <a:t>centre</a:t>
                      </a:r>
                      <a:r>
                        <a:rPr lang="en-US" sz="1100" kern="1200" dirty="0">
                          <a:solidFill>
                            <a:schemeClr val="dk1"/>
                          </a:solidFill>
                          <a:effectLst/>
                          <a:latin typeface="+mn-lt"/>
                          <a:ea typeface="+mn-ea"/>
                          <a:cs typeface="+mn-cs"/>
                        </a:rPr>
                        <a:t> without a USIM/ISIM.</a:t>
                      </a:r>
                    </a:p>
                    <a:p>
                      <a:pPr marL="228600" indent="-228600">
                        <a:buFont typeface="+mj-lt"/>
                        <a:buAutoNum type="arabicPeriod"/>
                      </a:pPr>
                      <a:r>
                        <a:rPr lang="en-US" sz="1100" kern="1200" dirty="0">
                          <a:solidFill>
                            <a:schemeClr val="dk1"/>
                          </a:solidFill>
                          <a:effectLst/>
                          <a:latin typeface="+mn-lt"/>
                          <a:ea typeface="+mn-ea"/>
                          <a:cs typeface="+mn-cs"/>
                        </a:rPr>
                        <a:t>Study how the response SM is handled.</a:t>
                      </a:r>
                    </a:p>
                  </a:txBody>
                  <a:tcPr/>
                </a:tc>
                <a:tc>
                  <a:txBody>
                    <a:bodyPr/>
                    <a:lstStyle/>
                    <a:p>
                      <a:r>
                        <a:rPr lang="en-US" sz="1100" dirty="0"/>
                        <a:t>Yes, TS 22.101</a:t>
                      </a:r>
                    </a:p>
                    <a:p>
                      <a:r>
                        <a:rPr lang="en-US" sz="1100" dirty="0"/>
                        <a:t>(WID: SP-220438)</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CT1</a:t>
                      </a:r>
                    </a:p>
                  </a:txBody>
                  <a:tcPr/>
                </a:tc>
                <a:extLst>
                  <a:ext uri="{0D108BD9-81ED-4DB2-BD59-A6C34878D82A}">
                    <a16:rowId xmlns:a16="http://schemas.microsoft.com/office/drawing/2014/main" val="136015713"/>
                  </a:ext>
                </a:extLst>
              </a:tr>
            </a:tbl>
          </a:graphicData>
        </a:graphic>
      </p:graphicFrame>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spTree>
    <p:extLst>
      <p:ext uri="{BB962C8B-B14F-4D97-AF65-F5344CB8AC3E}">
        <p14:creationId xmlns:p14="http://schemas.microsoft.com/office/powerpoint/2010/main" val="229178937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123385124"/>
              </p:ext>
            </p:extLst>
          </p:nvPr>
        </p:nvGraphicFramePr>
        <p:xfrm>
          <a:off x="0" y="1683014"/>
          <a:ext cx="12192000" cy="4774594"/>
        </p:xfrm>
        <a:graphic>
          <a:graphicData uri="http://schemas.openxmlformats.org/drawingml/2006/table">
            <a:tbl>
              <a:tblPr firstRow="1" bandRow="1">
                <a:tableStyleId>{5C22544A-7EE6-4342-B048-85BDC9FD1C3A}</a:tableStyleId>
              </a:tblPr>
              <a:tblGrid>
                <a:gridCol w="584616">
                  <a:extLst>
                    <a:ext uri="{9D8B030D-6E8A-4147-A177-3AD203B41FA5}">
                      <a16:colId xmlns:a16="http://schemas.microsoft.com/office/drawing/2014/main" val="2236238882"/>
                    </a:ext>
                  </a:extLst>
                </a:gridCol>
                <a:gridCol w="1244184">
                  <a:extLst>
                    <a:ext uri="{9D8B030D-6E8A-4147-A177-3AD203B41FA5}">
                      <a16:colId xmlns:a16="http://schemas.microsoft.com/office/drawing/2014/main" val="562605877"/>
                    </a:ext>
                  </a:extLst>
                </a:gridCol>
                <a:gridCol w="5847184">
                  <a:extLst>
                    <a:ext uri="{9D8B030D-6E8A-4147-A177-3AD203B41FA5}">
                      <a16:colId xmlns:a16="http://schemas.microsoft.com/office/drawing/2014/main" val="824553124"/>
                    </a:ext>
                  </a:extLst>
                </a:gridCol>
                <a:gridCol w="1318114">
                  <a:extLst>
                    <a:ext uri="{9D8B030D-6E8A-4147-A177-3AD203B41FA5}">
                      <a16:colId xmlns:a16="http://schemas.microsoft.com/office/drawing/2014/main" val="4265244648"/>
                    </a:ext>
                  </a:extLst>
                </a:gridCol>
                <a:gridCol w="989351">
                  <a:extLst>
                    <a:ext uri="{9D8B030D-6E8A-4147-A177-3AD203B41FA5}">
                      <a16:colId xmlns:a16="http://schemas.microsoft.com/office/drawing/2014/main" val="714072198"/>
                    </a:ext>
                  </a:extLst>
                </a:gridCol>
                <a:gridCol w="1142030">
                  <a:extLst>
                    <a:ext uri="{9D8B030D-6E8A-4147-A177-3AD203B41FA5}">
                      <a16:colId xmlns:a16="http://schemas.microsoft.com/office/drawing/2014/main" val="1390949308"/>
                    </a:ext>
                  </a:extLst>
                </a:gridCol>
                <a:gridCol w="1066521">
                  <a:extLst>
                    <a:ext uri="{9D8B030D-6E8A-4147-A177-3AD203B41FA5}">
                      <a16:colId xmlns:a16="http://schemas.microsoft.com/office/drawing/2014/main" val="129207063"/>
                    </a:ext>
                  </a:extLst>
                </a:gridCol>
              </a:tblGrid>
              <a:tr h="568354">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2035146">
                <a:tc>
                  <a:txBody>
                    <a:bodyPr/>
                    <a:lstStyle/>
                    <a:p>
                      <a:r>
                        <a:rPr lang="en-US" sz="1100" dirty="0"/>
                        <a:t>9.</a:t>
                      </a:r>
                    </a:p>
                  </a:txBody>
                  <a:tcPr/>
                </a:tc>
                <a:tc>
                  <a:txBody>
                    <a:bodyPr/>
                    <a:lstStyle/>
                    <a:p>
                      <a:r>
                        <a:rPr lang="en-US" sz="1100" b="1" dirty="0"/>
                        <a:t>Integration of satellite in 5GS Phase-3</a:t>
                      </a:r>
                    </a:p>
                  </a:txBody>
                  <a:tcPr/>
                </a:tc>
                <a:tc>
                  <a:txBody>
                    <a:bodyPr/>
                    <a:lstStyle/>
                    <a:p>
                      <a:pPr marL="0" indent="0">
                        <a:buFont typeface="+mj-lt"/>
                        <a:buNone/>
                      </a:pPr>
                      <a:r>
                        <a:rPr lang="en-US" sz="1100" kern="1200" dirty="0">
                          <a:solidFill>
                            <a:schemeClr val="dk1"/>
                          </a:solidFill>
                          <a:effectLst/>
                          <a:latin typeface="+mn-lt"/>
                          <a:ea typeface="+mn-ea"/>
                          <a:cs typeface="+mn-cs"/>
                        </a:rPr>
                        <a:t>Further 3GPP enhancements to 5GS to support satellite access based on the new use cases introduced in TR 22.865.</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a:t>
                      </a:r>
                    </a:p>
                    <a:p>
                      <a:pPr marL="228600" indent="-228600">
                        <a:buFont typeface="+mj-lt"/>
                        <a:buAutoNum type="arabicPeriod"/>
                      </a:pPr>
                      <a:r>
                        <a:rPr lang="en-US" sz="1100" kern="1200" dirty="0">
                          <a:solidFill>
                            <a:schemeClr val="dk1"/>
                          </a:solidFill>
                          <a:effectLst/>
                          <a:latin typeface="+mn-lt"/>
                          <a:ea typeface="+mn-ea"/>
                          <a:cs typeface="+mn-cs"/>
                        </a:rPr>
                        <a:t>Regenerative payload generic architecture study. Study the core network impacts on interfaces, protocols (mobility management, paging) of having “flying” embedded 3GPP functions. </a:t>
                      </a:r>
                    </a:p>
                    <a:p>
                      <a:pPr marL="228600" indent="-228600">
                        <a:buFont typeface="+mj-lt"/>
                        <a:buAutoNum type="arabicPeriod"/>
                      </a:pPr>
                      <a:r>
                        <a:rPr lang="en-US" sz="1100" kern="1200" dirty="0">
                          <a:solidFill>
                            <a:schemeClr val="dk1"/>
                          </a:solidFill>
                          <a:effectLst/>
                          <a:latin typeface="+mn-lt"/>
                          <a:ea typeface="+mn-ea"/>
                          <a:cs typeface="+mn-cs"/>
                        </a:rPr>
                        <a:t>Support discontinuous feeder link connection. Study specific impacts on interfaces and protocols of the Store and Forward communication scheme, for both 4G and 5G.</a:t>
                      </a:r>
                    </a:p>
                    <a:p>
                      <a:pPr marL="228600" indent="-228600">
                        <a:buFont typeface="+mj-lt"/>
                        <a:buAutoNum type="arabicPeriod"/>
                      </a:pPr>
                      <a:r>
                        <a:rPr lang="en-US" sz="1100" kern="1200" dirty="0">
                          <a:solidFill>
                            <a:schemeClr val="dk1"/>
                          </a:solidFill>
                          <a:effectLst/>
                          <a:latin typeface="+mn-lt"/>
                          <a:ea typeface="+mn-ea"/>
                          <a:cs typeface="+mn-cs"/>
                        </a:rPr>
                        <a:t>Study enhancements to mobility management for discontinuous satellite coverage, paging, handover optimization for regenerative mode</a:t>
                      </a:r>
                    </a:p>
                    <a:p>
                      <a:pPr marL="228600" indent="-228600">
                        <a:buFont typeface="+mj-lt"/>
                        <a:buAutoNum type="arabicPeriod"/>
                      </a:pPr>
                      <a:r>
                        <a:rPr lang="en-US" sz="1100" kern="1200" dirty="0">
                          <a:solidFill>
                            <a:schemeClr val="dk1"/>
                          </a:solidFill>
                          <a:effectLst/>
                          <a:latin typeface="+mn-lt"/>
                          <a:ea typeface="+mn-ea"/>
                          <a:cs typeface="+mn-cs"/>
                        </a:rPr>
                        <a:t>UE-satellite-UE communication for 5GS. Study activation of UE-satellite-UE communication, impacts on session management, charging, possibly regulatory services.</a:t>
                      </a:r>
                    </a:p>
                  </a:txBody>
                  <a:tcPr/>
                </a:tc>
                <a:tc>
                  <a:txBody>
                    <a:bodyPr/>
                    <a:lstStyle/>
                    <a:p>
                      <a:r>
                        <a:rPr lang="en-US" sz="1100" dirty="0"/>
                        <a:t>Yes, TR 22.865</a:t>
                      </a:r>
                    </a:p>
                    <a:p>
                      <a:r>
                        <a:rPr lang="en-US" sz="1100" dirty="0"/>
                        <a:t>SID: SP-220679</a:t>
                      </a:r>
                    </a:p>
                    <a:p>
                      <a:r>
                        <a:rPr lang="en-US" sz="1100" dirty="0"/>
                        <a:t>WID: SP-230516</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for security, SA5 for charging and OAM impacts, RAN WGs for RAN aspects</a:t>
                      </a:r>
                    </a:p>
                  </a:txBody>
                  <a:tcPr/>
                </a:tc>
                <a:extLst>
                  <a:ext uri="{0D108BD9-81ED-4DB2-BD59-A6C34878D82A}">
                    <a16:rowId xmlns:a16="http://schemas.microsoft.com/office/drawing/2014/main" val="779832184"/>
                  </a:ext>
                </a:extLst>
              </a:tr>
              <a:tr h="2011099">
                <a:tc>
                  <a:txBody>
                    <a:bodyPr/>
                    <a:lstStyle/>
                    <a:p>
                      <a:r>
                        <a:rPr lang="en-US" sz="1100" dirty="0"/>
                        <a:t>10.</a:t>
                      </a:r>
                    </a:p>
                  </a:txBody>
                  <a:tcPr/>
                </a:tc>
                <a:tc>
                  <a:txBody>
                    <a:bodyPr/>
                    <a:lstStyle/>
                    <a:p>
                      <a:r>
                        <a:rPr lang="en-US" sz="1100" b="1" dirty="0"/>
                        <a:t>Integrated Sensing &amp; Communications</a:t>
                      </a:r>
                    </a:p>
                  </a:txBody>
                  <a:tcPr/>
                </a:tc>
                <a:tc>
                  <a:txBody>
                    <a:bodyPr/>
                    <a:lstStyle/>
                    <a:p>
                      <a:pPr marL="0" indent="0">
                        <a:buFont typeface="+mj-lt"/>
                        <a:buNone/>
                      </a:pPr>
                      <a:r>
                        <a:rPr lang="en-US" sz="1100" kern="1200" dirty="0">
                          <a:solidFill>
                            <a:schemeClr val="dk1"/>
                          </a:solidFill>
                          <a:effectLst/>
                          <a:latin typeface="+mn-lt"/>
                          <a:ea typeface="+mn-ea"/>
                          <a:cs typeface="+mn-cs"/>
                        </a:rPr>
                        <a:t>5G system support for NR-based sensing capabilities to get information about characteristics of the environment and/or objects within the environment (e.g., shape, size, orientation, speed, location, distances or relative motion between objects, etc.) using NR RF signals.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include:</a:t>
                      </a:r>
                    </a:p>
                    <a:p>
                      <a:pPr marL="228600" indent="-228600">
                        <a:buFont typeface="+mj-lt"/>
                        <a:buAutoNum type="arabicPeriod"/>
                      </a:pPr>
                      <a:r>
                        <a:rPr lang="en-US" sz="1100" kern="1200" dirty="0">
                          <a:solidFill>
                            <a:schemeClr val="dk1"/>
                          </a:solidFill>
                          <a:effectLst/>
                          <a:latin typeface="+mn-lt"/>
                          <a:ea typeface="+mn-ea"/>
                          <a:cs typeface="+mn-cs"/>
                        </a:rPr>
                        <a:t>Study overall architectural enhancements, required functionalities and procedures  to support sensing service. </a:t>
                      </a:r>
                    </a:p>
                    <a:p>
                      <a:pPr marL="228600" indent="-228600">
                        <a:buFont typeface="+mj-lt"/>
                        <a:buAutoNum type="arabicPeriod"/>
                      </a:pPr>
                      <a:r>
                        <a:rPr lang="en-US" sz="1100" kern="1200" dirty="0">
                          <a:solidFill>
                            <a:schemeClr val="dk1"/>
                          </a:solidFill>
                          <a:effectLst/>
                          <a:latin typeface="+mn-lt"/>
                          <a:ea typeface="+mn-ea"/>
                          <a:cs typeface="+mn-cs"/>
                        </a:rPr>
                        <a:t>Study QoS model and Policy enhancements to support diverse sensing services</a:t>
                      </a:r>
                    </a:p>
                    <a:p>
                      <a:pPr marL="228600" indent="-228600">
                        <a:buFont typeface="+mj-lt"/>
                        <a:buAutoNum type="arabicPeriod"/>
                      </a:pPr>
                      <a:r>
                        <a:rPr lang="en-US" sz="1100" kern="1200" dirty="0">
                          <a:solidFill>
                            <a:schemeClr val="dk1"/>
                          </a:solidFill>
                          <a:effectLst/>
                          <a:latin typeface="+mn-lt"/>
                          <a:ea typeface="+mn-ea"/>
                          <a:cs typeface="+mn-cs"/>
                        </a:rPr>
                        <a:t>Study sensing service authorization and exposure mechanisms of sensing results to trusted third parties</a:t>
                      </a:r>
                    </a:p>
                    <a:p>
                      <a:pPr marL="228600" indent="-228600">
                        <a:buFont typeface="+mj-lt"/>
                        <a:buAutoNum type="arabicPeriod"/>
                      </a:pPr>
                      <a:r>
                        <a:rPr lang="en-US" sz="1100" kern="1200" dirty="0">
                          <a:solidFill>
                            <a:schemeClr val="dk1"/>
                          </a:solidFill>
                          <a:effectLst/>
                          <a:latin typeface="+mn-lt"/>
                          <a:ea typeface="+mn-ea"/>
                          <a:cs typeface="+mn-cs"/>
                        </a:rPr>
                        <a:t>Study architectural enhancements and procedures required to support non-3GPP sensing data and related functionality </a:t>
                      </a:r>
                    </a:p>
                  </a:txBody>
                  <a:tcPr/>
                </a:tc>
                <a:tc>
                  <a:txBody>
                    <a:bodyPr/>
                    <a:lstStyle/>
                    <a:p>
                      <a:r>
                        <a:rPr lang="en-US" sz="1100" dirty="0"/>
                        <a:t>Yes, TR 22.837</a:t>
                      </a:r>
                    </a:p>
                    <a:p>
                      <a:r>
                        <a:rPr lang="en-US" sz="1100" dirty="0"/>
                        <a:t>SID: SP-220717</a:t>
                      </a:r>
                    </a:p>
                    <a:p>
                      <a:r>
                        <a:rPr lang="en-US" sz="1100" dirty="0"/>
                        <a:t>WID: SP-230507</a:t>
                      </a:r>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SA5 for charging and OAM impacts</a:t>
                      </a:r>
                    </a:p>
                  </a:txBody>
                  <a:tcPr/>
                </a:tc>
                <a:extLst>
                  <a:ext uri="{0D108BD9-81ED-4DB2-BD59-A6C34878D82A}">
                    <a16:rowId xmlns:a16="http://schemas.microsoft.com/office/drawing/2014/main" val="136015713"/>
                  </a:ext>
                </a:extLst>
              </a:tr>
            </a:tbl>
          </a:graphicData>
        </a:graphic>
      </p:graphicFrame>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spTree>
    <p:extLst>
      <p:ext uri="{BB962C8B-B14F-4D97-AF65-F5344CB8AC3E}">
        <p14:creationId xmlns:p14="http://schemas.microsoft.com/office/powerpoint/2010/main" val="145596285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4400" b="1" dirty="0"/>
              <a:t>Streamlined ATSSS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Motivations</a:t>
            </a:r>
          </a:p>
          <a:p>
            <a:pPr lvl="1"/>
            <a:r>
              <a:rPr lang="en-US" altLang="en-US" dirty="0"/>
              <a:t>Ease ATSSS deployment burden, enable the MPQUIC steering functionality to steer, switch, and split any type of traffic (TCP, IP, Ethernet traffic) </a:t>
            </a:r>
          </a:p>
          <a:p>
            <a:pPr lvl="2"/>
            <a:r>
              <a:rPr lang="en-US" altLang="en-US" dirty="0"/>
              <a:t>MPTCP steering functionality can be made optional</a:t>
            </a:r>
          </a:p>
          <a:p>
            <a:pPr lvl="1"/>
            <a:r>
              <a:rPr lang="en-US" altLang="en-US" dirty="0"/>
              <a:t>Relax the mandatory requirement of </a:t>
            </a:r>
            <a:r>
              <a:rPr lang="en-US" altLang="en-US" dirty="0" err="1"/>
              <a:t>IPSec</a:t>
            </a:r>
            <a:r>
              <a:rPr lang="en-US" altLang="en-US" dirty="0"/>
              <a:t> tunnel encapsulation on the non-3GPP access for the MPQUIC steering functionality </a:t>
            </a:r>
          </a:p>
          <a:p>
            <a:pPr lvl="2"/>
            <a:r>
              <a:rPr lang="en-US" altLang="en-US" dirty="0"/>
              <a:t>Study new architectural options for ATSSS</a:t>
            </a:r>
          </a:p>
          <a:p>
            <a:pPr lvl="1"/>
            <a:r>
              <a:rPr lang="en-US" altLang="en-US" dirty="0"/>
              <a:t>Complete deferred ATSSS features</a:t>
            </a:r>
          </a:p>
          <a:p>
            <a:pPr lvl="2"/>
            <a:r>
              <a:rPr lang="en-US" altLang="en-US" dirty="0"/>
              <a:t>MA PDU Session using a Branching Point or UL Classifier</a:t>
            </a:r>
          </a:p>
          <a:p>
            <a:pPr lvl="2"/>
            <a:r>
              <a:rPr lang="en-US" altLang="en-US" dirty="0"/>
              <a:t>Enable ATSSS support when the UE accesses services in LADNs</a:t>
            </a:r>
          </a:p>
          <a:p>
            <a:endParaRPr lang="en-US" altLang="en-US" dirty="0"/>
          </a:p>
          <a:p>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8413</TotalTime>
  <Words>2489</Words>
  <Application>Microsoft Macintosh PowerPoint</Application>
  <PresentationFormat>Widescreen</PresentationFormat>
  <Paragraphs>265</Paragraphs>
  <Slides>14</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맑은 고딕</vt:lpstr>
      <vt:lpstr>Arial</vt:lpstr>
      <vt:lpstr>Arial </vt:lpstr>
      <vt:lpstr>Calibri</vt:lpstr>
      <vt:lpstr>Calibri Light</vt:lpstr>
      <vt:lpstr>Times New Roman</vt:lpstr>
      <vt:lpstr>Wingdings</vt:lpstr>
      <vt:lpstr>Office Theme</vt:lpstr>
      <vt:lpstr>Apple’s views on Rel-19 topics in SA2</vt:lpstr>
      <vt:lpstr>Outline</vt:lpstr>
      <vt:lpstr>Considerations</vt:lpstr>
      <vt:lpstr>Overall View on Rel-19 Content</vt:lpstr>
      <vt:lpstr>Overall View on Rel-19 Content</vt:lpstr>
      <vt:lpstr>Overall View on Rel-19 Content</vt:lpstr>
      <vt:lpstr>Overall View on Rel-19 Content</vt:lpstr>
      <vt:lpstr>Overall View on Rel-19 Content</vt:lpstr>
      <vt:lpstr>Streamlined ATSSS</vt:lpstr>
      <vt:lpstr>Enhancements to QoS framework</vt:lpstr>
      <vt:lpstr>Enhancement of 5G UE Policy; Phase-2</vt:lpstr>
      <vt:lpstr>Further topics of interest (1/2)</vt:lpstr>
      <vt:lpstr>Further topics of interest (2/2)</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Krisztian Kiss r01, Apple</cp:lastModifiedBy>
  <cp:revision>618</cp:revision>
  <dcterms:created xsi:type="dcterms:W3CDTF">2010-02-05T13:52:04Z</dcterms:created>
  <dcterms:modified xsi:type="dcterms:W3CDTF">2023-06-02T22:15:34Z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